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5"/>
    <p:sldMasterId id="2147483705" r:id="rId6"/>
  </p:sldMasterIdLst>
  <p:notesMasterIdLst>
    <p:notesMasterId r:id="rId38"/>
  </p:notesMasterIdLst>
  <p:handoutMasterIdLst>
    <p:handoutMasterId r:id="rId39"/>
  </p:handoutMasterIdLst>
  <p:sldIdLst>
    <p:sldId id="345" r:id="rId7"/>
    <p:sldId id="440" r:id="rId8"/>
    <p:sldId id="365" r:id="rId9"/>
    <p:sldId id="400" r:id="rId10"/>
    <p:sldId id="366" r:id="rId11"/>
    <p:sldId id="369" r:id="rId12"/>
    <p:sldId id="370" r:id="rId13"/>
    <p:sldId id="385" r:id="rId14"/>
    <p:sldId id="357" r:id="rId15"/>
    <p:sldId id="411" r:id="rId16"/>
    <p:sldId id="367" r:id="rId17"/>
    <p:sldId id="401" r:id="rId18"/>
    <p:sldId id="402" r:id="rId19"/>
    <p:sldId id="403" r:id="rId20"/>
    <p:sldId id="404" r:id="rId21"/>
    <p:sldId id="363" r:id="rId22"/>
    <p:sldId id="405" r:id="rId23"/>
    <p:sldId id="362" r:id="rId24"/>
    <p:sldId id="380" r:id="rId25"/>
    <p:sldId id="384" r:id="rId26"/>
    <p:sldId id="372" r:id="rId27"/>
    <p:sldId id="383" r:id="rId28"/>
    <p:sldId id="396" r:id="rId29"/>
    <p:sldId id="373" r:id="rId30"/>
    <p:sldId id="375" r:id="rId31"/>
    <p:sldId id="374" r:id="rId32"/>
    <p:sldId id="378" r:id="rId33"/>
    <p:sldId id="438" r:id="rId34"/>
    <p:sldId id="406" r:id="rId35"/>
    <p:sldId id="381" r:id="rId36"/>
    <p:sldId id="37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Slides" id="{C452A8E8-716A-4F4D-BEFC-A072942BC96A}">
          <p14:sldIdLst>
            <p14:sldId id="345"/>
            <p14:sldId id="440"/>
            <p14:sldId id="365"/>
            <p14:sldId id="400"/>
            <p14:sldId id="366"/>
            <p14:sldId id="369"/>
            <p14:sldId id="370"/>
            <p14:sldId id="385"/>
            <p14:sldId id="357"/>
            <p14:sldId id="411"/>
            <p14:sldId id="367"/>
            <p14:sldId id="401"/>
            <p14:sldId id="402"/>
            <p14:sldId id="403"/>
            <p14:sldId id="404"/>
            <p14:sldId id="363"/>
            <p14:sldId id="405"/>
            <p14:sldId id="362"/>
            <p14:sldId id="380"/>
            <p14:sldId id="384"/>
            <p14:sldId id="372"/>
            <p14:sldId id="383"/>
            <p14:sldId id="396"/>
            <p14:sldId id="373"/>
            <p14:sldId id="375"/>
            <p14:sldId id="374"/>
            <p14:sldId id="378"/>
            <p14:sldId id="438"/>
            <p14:sldId id="406"/>
            <p14:sldId id="381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0E0E0"/>
    <a:srgbClr val="DC202E"/>
    <a:srgbClr val="FFFFFF"/>
    <a:srgbClr val="C0C0C0"/>
    <a:srgbClr val="A0A0A0"/>
    <a:srgbClr val="707070"/>
    <a:srgbClr val="404040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036" autoAdjust="0"/>
  </p:normalViewPr>
  <p:slideViewPr>
    <p:cSldViewPr snapToGrid="0" snapToObjects="1" showGuides="1">
      <p:cViewPr varScale="1">
        <p:scale>
          <a:sx n="94" d="100"/>
          <a:sy n="94" d="100"/>
        </p:scale>
        <p:origin x="117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notesViewPr>
    <p:cSldViewPr snapToGrid="0" snapToObjects="1" showGuides="1">
      <p:cViewPr varScale="1">
        <p:scale>
          <a:sx n="124" d="100"/>
          <a:sy n="124" d="100"/>
        </p:scale>
        <p:origin x="48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98721-3323-42CB-96FB-C6D7D9D20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FF977-0234-4542-94AE-376F45A8E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CFF9-B101-4D5A-AE5F-81BC4D91C170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DC7A7-567A-4A18-A303-6ED5E91C67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55533-4890-43A5-8A14-C9DE3F2561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57C73-0239-4725-8F06-3E607150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76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A0C4-695F-4136-A1C4-C28E233376CC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284F-7E88-4545-9BB2-221688BE3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827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30238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3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10 </a:t>
            </a:r>
            <a:r>
              <a:rPr lang="en-US" dirty="0" err="1"/>
              <a:t>uK</a:t>
            </a:r>
            <a:r>
              <a:rPr lang="en-US" dirty="0"/>
              <a:t> -&gt; </a:t>
            </a:r>
            <a:r>
              <a:rPr lang="en-US" dirty="0" err="1"/>
              <a:t>nK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6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1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842375"/>
            <a:ext cx="7023100" cy="4651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842375"/>
            <a:ext cx="7023100" cy="4651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52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842375"/>
            <a:ext cx="7023100" cy="4651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842375"/>
            <a:ext cx="7023100" cy="4651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18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5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0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6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Courtesy ASM group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5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5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30 million</a:t>
            </a:r>
            <a:r>
              <a:rPr lang="en-US" baseline="0" dirty="0"/>
              <a:t> times hotter than these atoms</a:t>
            </a:r>
          </a:p>
          <a:p>
            <a:r>
              <a:rPr lang="en-US" baseline="0" dirty="0"/>
              <a:t>Sun surface is only 100 times hotter than us; hottest part is only 10,000x hotter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D7FE-3A31-4D8E-B04B-775ACBA3B19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004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4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0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Challenge: achieve potential performance levels promised by lattice clocks in a low-</a:t>
            </a:r>
            <a:r>
              <a:rPr lang="en-US" dirty="0" err="1"/>
              <a:t>SWaP</a:t>
            </a:r>
            <a:r>
              <a:rPr lang="en-US" dirty="0"/>
              <a:t> architecture</a:t>
            </a:r>
          </a:p>
          <a:p>
            <a:r>
              <a:rPr lang="en-US" dirty="0"/>
              <a:t>Solution: PICs from previous slide and waveguide SBS lasers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26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95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8BCC-0CC6-46DB-9C5C-9E5A322A029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54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5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this is not a Honeywell-proprietary</a:t>
            </a:r>
            <a:r>
              <a:rPr lang="en-US" baseline="0" dirty="0"/>
              <a:t> RLG picture (obtained from web)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C6D7FE-3A31-4D8E-B04B-775ACBA3B1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90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17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RLG images found in online search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0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 factor of 152 Hz per degree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second</a:t>
            </a:r>
          </a:p>
          <a:p>
            <a:r>
              <a:rPr lang="en-US"/>
              <a:t>More </a:t>
            </a:r>
            <a:r>
              <a:rPr lang="en-US" dirty="0"/>
              <a:t>on this kind of laser, SBS, later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95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RLG diagram—used</a:t>
            </a:r>
            <a:r>
              <a:rPr lang="en-US" baseline="0" dirty="0"/>
              <a:t> on 100s of sites on the web, origin unclear.  Possibly Boeing aircraft manuals</a:t>
            </a:r>
          </a:p>
          <a:p>
            <a:r>
              <a:rPr lang="en-US" baseline="0" dirty="0"/>
              <a:t>RLG picture: from Wired Magazine, with credit to Honeywell in the caption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C6D7FE-3A31-4D8E-B04B-775ACBA3B1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7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see how phase can lead to sensitive measurements, let’s look at a gyroscope like Honeywell’s, in production for decades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9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D7FE-3A31-4D8E-B04B-775ACBA3B19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13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+ Pic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9811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latin typeface="+mn-lt"/>
              </a:defRPr>
            </a:lvl1pPr>
          </a:lstStyle>
          <a:p>
            <a:fld id="{D105F950-05EE-42A4-8FEF-DE33869804CE}" type="datetime4">
              <a:rPr lang="en-US" smtClean="0"/>
              <a:t>February 20, 2020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08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  <p15:guide id="2" orient="horz" pos="32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2400"/>
            </a:lvl1pPr>
            <a:lvl2pPr marL="457200" indent="0">
              <a:defRPr sz="2400"/>
            </a:lvl2pPr>
            <a:lvl3pPr marL="685800" indent="-228600">
              <a:defRPr sz="2000"/>
            </a:lvl3pPr>
            <a:lvl4pPr marL="1028700" indent="-228600">
              <a:defRPr sz="1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2400"/>
            </a:lvl1pPr>
            <a:lvl2pPr marL="457200" indent="0">
              <a:defRPr sz="2400"/>
            </a:lvl2pPr>
            <a:lvl3pPr marL="685800" indent="-228600">
              <a:defRPr sz="2000"/>
            </a:lvl3pPr>
            <a:lvl4pPr marL="1028700" indent="-228600">
              <a:defRPr sz="1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56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XL Content Gr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8382001" cy="5372100"/>
          </a:xfrm>
        </p:spPr>
        <p:txBody>
          <a:bodyPr tIns="0"/>
          <a:lstStyle>
            <a:lvl1pPr>
              <a:lnSpc>
                <a:spcPct val="90000"/>
              </a:lnSpc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4A2922BA-AA7B-49A4-BAC5-FF5A045498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94837" y="6478016"/>
            <a:ext cx="4118435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©2019 by Honeywell International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12632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5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372100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90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3721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26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0F7696B-AED7-4649-B1BE-83104AF7ADD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347401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0DF29E-4A6C-4505-AA49-6B64388E139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4115104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96" userDrawn="1">
          <p15:clr>
            <a:srgbClr val="FBAE40"/>
          </p15:clr>
        </p15:guide>
        <p15:guide id="3" pos="39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9CDEF-0719-484F-8C20-787B9E5CF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409700"/>
            <a:ext cx="5372100" cy="44577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64076E-2966-4D1B-8F30-6885CA148AF4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833064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2327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930328-96E9-4581-AB46-BC006A6DB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5C2411-148E-4C87-B0DD-41761ACB2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B90B35-A8E2-43F4-9EE2-F7A3C794C84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-1" y="5867400"/>
            <a:ext cx="12192000" cy="495300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8468215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52E914-DA92-4DFE-9C16-9F269B1910FB}"/>
              </a:ext>
            </a:extLst>
          </p:cNvPr>
          <p:cNvGrpSpPr/>
          <p:nvPr userDrawn="1"/>
        </p:nvGrpSpPr>
        <p:grpSpPr>
          <a:xfrm>
            <a:off x="4152917" y="1410881"/>
            <a:ext cx="3886234" cy="4344840"/>
            <a:chOff x="4152917" y="1410880"/>
            <a:chExt cx="3886234" cy="4462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9AC965-3DBE-47AE-81C0-8C23B370263F}"/>
                </a:ext>
              </a:extLst>
            </p:cNvPr>
            <p:cNvCxnSpPr/>
            <p:nvPr userDrawn="1"/>
          </p:nvCxnSpPr>
          <p:spPr>
            <a:xfrm>
              <a:off x="415291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5B345D-6ECD-4B25-B741-D306ED291B90}"/>
                </a:ext>
              </a:extLst>
            </p:cNvPr>
            <p:cNvCxnSpPr/>
            <p:nvPr userDrawn="1"/>
          </p:nvCxnSpPr>
          <p:spPr>
            <a:xfrm>
              <a:off x="8039151" y="1410881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697456D-818A-4FA7-9322-10ECC2C0575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73154"/>
            <a:ext cx="12192000" cy="489546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7282608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53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34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77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CAE0181-37B5-43E5-A82A-CDD053C29C6C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4067114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+ Pic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8668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27A3D956-E391-41FE-BC3D-8A5C91DE06B1}" type="datetime4">
              <a:rPr lang="en-US" smtClean="0"/>
              <a:t>February 20, 2020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33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8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6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793E8-8AA5-49D1-B431-8FD8310103FA}"/>
              </a:ext>
            </a:extLst>
          </p:cNvPr>
          <p:cNvGrpSpPr/>
          <p:nvPr userDrawn="1"/>
        </p:nvGrpSpPr>
        <p:grpSpPr>
          <a:xfrm>
            <a:off x="3182137" y="1410880"/>
            <a:ext cx="5827876" cy="4344686"/>
            <a:chOff x="3182137" y="1410880"/>
            <a:chExt cx="5827876" cy="44622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38375F-017C-4D3C-98B0-0B49D2AAE3BA}"/>
                </a:ext>
              </a:extLst>
            </p:cNvPr>
            <p:cNvCxnSpPr/>
            <p:nvPr userDrawn="1"/>
          </p:nvCxnSpPr>
          <p:spPr>
            <a:xfrm>
              <a:off x="318213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52EB66-0BC5-4D65-9873-7791F0C2A2E0}"/>
                </a:ext>
              </a:extLst>
            </p:cNvPr>
            <p:cNvCxnSpPr/>
            <p:nvPr userDrawn="1"/>
          </p:nvCxnSpPr>
          <p:spPr>
            <a:xfrm>
              <a:off x="609607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A66CFF-0E1D-4769-AC5A-FFCF982704C6}"/>
                </a:ext>
              </a:extLst>
            </p:cNvPr>
            <p:cNvCxnSpPr/>
            <p:nvPr userDrawn="1"/>
          </p:nvCxnSpPr>
          <p:spPr>
            <a:xfrm>
              <a:off x="9010013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90AB464-576C-4A33-966B-DD17FE4C418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31740245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7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4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9935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387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3711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30F8805-7C7A-42C7-AA78-A838FC7ADE6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28805256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967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2967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7298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4600" y="37298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A7B3DE-C704-4D6A-9148-C2EE51AB955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4996"/>
            <a:ext cx="12192000" cy="497704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893254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teen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0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600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300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22327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F7EE7B8-7423-490B-A1BE-0DDF87E6EC6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266E99-6D42-417C-A216-84A2B3B715E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07664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4589B4-7F05-4C7A-A2EE-48FB0A13E0D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36964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E9B699-079A-4F7A-A636-380F3609344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07664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01885D-5D62-448F-BC24-63F385C4856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236964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257D68F-E97D-4F92-A3D3-D1503CB5DE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299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3B3B5C6B-85C1-4026-8D2C-B5C2CE44A5D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409341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9950548D-185E-4E8F-ACC1-7147F8753B8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23383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E621986D-B207-419E-8DB3-B0A4BB23DA35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9237662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4F23C499-BF0D-4A23-948D-7CF2255178F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95299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86A17512-7EDD-4F1A-A28C-60AEB3A2B06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9341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565C587C-501C-4648-B14F-7472AC051890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6323383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>
            <a:extLst>
              <a:ext uri="{FF2B5EF4-FFF2-40B4-BE49-F238E27FC236}">
                <a16:creationId xmlns:a16="http://schemas.microsoft.com/office/drawing/2014/main" id="{1EA84FC4-84EB-4A41-846C-1EEBF8A54C82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237662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59721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538A-4A54-4A25-9BD2-E79855D6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64B098-3BC3-46B7-9278-55E699AD37C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578199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95A6AF-DA14-4AA2-80B8-C7ACE12804E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990648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8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3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9CDEF-0719-484F-8C20-787B9E5CF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409700"/>
            <a:ext cx="5372100" cy="44577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97345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2327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930328-96E9-4581-AB46-BC006A6DB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5C2411-148E-4C87-B0DD-41761ACB2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54475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l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8668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CABE2306-64B2-4E76-99C5-2A47454E6DC8}" type="datetime4">
              <a:rPr lang="en-US" smtClean="0"/>
              <a:t>February 20, 2020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52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9AC965-3DBE-47AE-81C0-8C23B370263F}"/>
              </a:ext>
            </a:extLst>
          </p:cNvPr>
          <p:cNvCxnSpPr/>
          <p:nvPr userDrawn="1"/>
        </p:nvCxnSpPr>
        <p:spPr>
          <a:xfrm>
            <a:off x="4152917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5B345D-6ECD-4B25-B741-D306ED291B90}"/>
              </a:ext>
            </a:extLst>
          </p:cNvPr>
          <p:cNvCxnSpPr/>
          <p:nvPr userDrawn="1"/>
        </p:nvCxnSpPr>
        <p:spPr>
          <a:xfrm>
            <a:off x="8039151" y="1410881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568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53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34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77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9828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8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6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38375F-017C-4D3C-98B0-0B49D2AAE3BA}"/>
              </a:ext>
            </a:extLst>
          </p:cNvPr>
          <p:cNvCxnSpPr/>
          <p:nvPr userDrawn="1"/>
        </p:nvCxnSpPr>
        <p:spPr>
          <a:xfrm>
            <a:off x="3182137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52EB66-0BC5-4D65-9873-7791F0C2A2E0}"/>
              </a:ext>
            </a:extLst>
          </p:cNvPr>
          <p:cNvCxnSpPr/>
          <p:nvPr userDrawn="1"/>
        </p:nvCxnSpPr>
        <p:spPr>
          <a:xfrm>
            <a:off x="6096075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A66CFF-0E1D-4769-AC5A-FFCF982704C6}"/>
              </a:ext>
            </a:extLst>
          </p:cNvPr>
          <p:cNvCxnSpPr/>
          <p:nvPr userDrawn="1"/>
        </p:nvCxnSpPr>
        <p:spPr>
          <a:xfrm>
            <a:off x="9010013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7889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8955-D351-40C8-BFD4-82363559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0164"/>
            <a:ext cx="12192000" cy="237617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7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4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9935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387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3711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47161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110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110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441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4600" y="38441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21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teen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0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600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300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22327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266E99-6D42-417C-A216-84A2B3B715E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07664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4589B4-7F05-4C7A-A2EE-48FB0A13E0D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36964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E9B699-079A-4F7A-A636-380F3609344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07664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01885D-5D62-448F-BC24-63F385C4856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236964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257D68F-E97D-4F92-A3D3-D1503CB5DE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299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3B3B5C6B-85C1-4026-8D2C-B5C2CE44A5D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409341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9950548D-185E-4E8F-ACC1-7147F8753B8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23383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E621986D-B207-419E-8DB3-B0A4BB23DA35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9237662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4F23C499-BF0D-4A23-948D-7CF2255178F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95299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86A17512-7EDD-4F1A-A28C-60AEB3A2B06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9341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565C587C-501C-4648-B14F-7472AC051890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6323383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>
            <a:extLst>
              <a:ext uri="{FF2B5EF4-FFF2-40B4-BE49-F238E27FC236}">
                <a16:creationId xmlns:a16="http://schemas.microsoft.com/office/drawing/2014/main" id="{1EA84FC4-84EB-4A41-846C-1EEBF8A54C82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237662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2530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538A-4A54-4A25-9BD2-E79855D6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98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7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OF THE TEMP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703B52-DBF5-48FD-AB36-B36970177F1B}"/>
              </a:ext>
            </a:extLst>
          </p:cNvPr>
          <p:cNvSpPr txBox="1"/>
          <p:nvPr userDrawn="1"/>
        </p:nvSpPr>
        <p:spPr>
          <a:xfrm>
            <a:off x="4516170" y="2978965"/>
            <a:ext cx="3159659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lt"/>
              </a:rPr>
              <a:t>END OF THE TEMPLATE</a:t>
            </a:r>
          </a:p>
        </p:txBody>
      </p:sp>
    </p:spTree>
    <p:extLst>
      <p:ext uri="{BB962C8B-B14F-4D97-AF65-F5344CB8AC3E}">
        <p14:creationId xmlns:p14="http://schemas.microsoft.com/office/powerpoint/2010/main" val="204937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82209" y="6553200"/>
            <a:ext cx="1016000" cy="292102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030148"/>
            <a:ext cx="11074400" cy="544685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latin typeface="Calibri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Calibri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41601" y="133744"/>
            <a:ext cx="7349925" cy="612648"/>
          </a:xfrm>
        </p:spPr>
        <p:txBody>
          <a:bodyPr>
            <a:normAutofit/>
          </a:bodyPr>
          <a:lstStyle>
            <a:lvl1pPr algn="l">
              <a:defRPr sz="3200" b="1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7"/>
          <p:cNvCxnSpPr>
            <a:cxnSpLocks noChangeShapeType="1"/>
          </p:cNvCxnSpPr>
          <p:nvPr userDrawn="1"/>
        </p:nvCxnSpPr>
        <p:spPr bwMode="auto">
          <a:xfrm>
            <a:off x="508000" y="840448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42946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5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FEED254-594A-4DEF-B14F-BB320B35E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14B37AE-D376-4803-909C-43B768E77C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0164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CC3E13D1-E94F-4B4D-83D6-B5F06339C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0328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A7BAA9-D280-435E-831E-F80E2AAA10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00656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F8319823-0FB9-4E89-AEE4-CE31D96494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50492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429001"/>
            <a:ext cx="11201400" cy="9525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800600"/>
            <a:ext cx="2819400" cy="1066801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7300" y="4800601"/>
            <a:ext cx="2819400" cy="673625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fld id="{933D8C16-F92E-42E4-A695-CFC4867433E8}" type="datetime4">
              <a:rPr lang="en-US" smtClean="0"/>
              <a:t>February 20, 2020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43BEBD-56B2-42F2-A52E-ADB299D80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143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024" userDrawn="1">
          <p15:clr>
            <a:srgbClr val="FBAE40"/>
          </p15:clr>
        </p15:guide>
        <p15:guide id="3" orient="horz" pos="1896" userDrawn="1">
          <p15:clr>
            <a:srgbClr val="FBAE40"/>
          </p15:clr>
        </p15:guide>
        <p15:guide id="4" orient="horz" pos="27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09621" y="364015"/>
            <a:ext cx="10491779" cy="5118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40080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+mn-lt"/>
                <a:cs typeface="HelveticaNeue MediumCond"/>
              </a:defRPr>
            </a:lvl1pPr>
          </a:lstStyle>
          <a:p>
            <a:pPr>
              <a:defRPr/>
            </a:pPr>
            <a:fld id="{EDB926B2-095E-4571-A4EA-B3D2263F08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4568" y="1005840"/>
            <a:ext cx="10507947" cy="5053316"/>
          </a:xfrm>
          <a:prstGeom prst="rect">
            <a:avLst/>
          </a:prstGeom>
        </p:spPr>
        <p:txBody>
          <a:bodyPr/>
          <a:lstStyle>
            <a:lvl1pPr marL="274320"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defRPr/>
            </a:lvl1pPr>
            <a:lvl2pPr marL="502920"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defRPr/>
            </a:lvl2pPr>
            <a:lvl3pPr marL="685800"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defRPr/>
            </a:lvl3pPr>
            <a:lvl4pPr marL="914400" indent="-173736"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97280" indent="-173736">
              <a:spcAft>
                <a:spcPts val="200"/>
              </a:spcAft>
              <a:buClr>
                <a:schemeClr val="accent3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825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ound Single Corner Rectangle 5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07434" y="6149976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60832" y="106112"/>
            <a:ext cx="10830680" cy="5118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60832" y="1074739"/>
            <a:ext cx="11023685" cy="5059047"/>
          </a:xfrm>
          <a:prstGeom prst="rect">
            <a:avLst/>
          </a:prstGeom>
        </p:spPr>
        <p:txBody>
          <a:bodyPr>
            <a:normAutofit/>
          </a:bodyPr>
          <a:lstStyle>
            <a:lvl2pPr marL="457200" indent="-169863">
              <a:defRPr/>
            </a:lvl2pPr>
            <a:lvl3pPr marL="804863" indent="-177800">
              <a:defRPr/>
            </a:lvl3pPr>
            <a:lvl4pPr marL="1201738" indent="-168275">
              <a:buClr>
                <a:schemeClr val="tx1">
                  <a:lumMod val="50000"/>
                  <a:lumOff val="50000"/>
                </a:schemeClr>
              </a:buClr>
              <a:buFontTx/>
              <a:buChar char="-"/>
              <a:defRPr sz="1400"/>
            </a:lvl4pPr>
            <a:lvl5pPr marL="1719263" indent="-177800">
              <a:buClr>
                <a:schemeClr val="tx1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1F51F67-94A5-4925-B744-AD51A435D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0890" y="6286501"/>
            <a:ext cx="10950223" cy="39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620" tIns="45310" rIns="90620" bIns="45310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2344" b="0" i="1" dirty="0">
                <a:solidFill>
                  <a:srgbClr val="DC241F"/>
                </a:solidFill>
                <a:latin typeface="Arial Black" pitchFamily="34" charset="0"/>
              </a:rPr>
              <a:t> </a:t>
            </a:r>
            <a:endParaRPr lang="en-US" sz="2813" b="0" i="1" dirty="0">
              <a:solidFill>
                <a:srgbClr val="DC241F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102692"/>
            <a:ext cx="10663968" cy="468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19" y="992188"/>
            <a:ext cx="10663767" cy="5222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 marL="453099" indent="-166766">
              <a:defRPr>
                <a:latin typeface="+mn-lt"/>
              </a:defRPr>
            </a:lvl2pPr>
            <a:lvl3pPr marL="684369" indent="-166766">
              <a:defRPr>
                <a:latin typeface="+mn-lt"/>
              </a:defRPr>
            </a:lvl3pPr>
            <a:lvl4pPr marL="906199" indent="-166766">
              <a:defRPr>
                <a:latin typeface="+mn-lt"/>
              </a:defRPr>
            </a:lvl4pPr>
            <a:lvl5pPr marL="1072965" indent="-166766">
              <a:defRPr sz="1406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74097" y="6286500"/>
            <a:ext cx="10643809" cy="285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250" i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902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0890" y="6286501"/>
            <a:ext cx="10950223" cy="39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620" tIns="45310" rIns="90620" bIns="45310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2344" b="0" i="1" dirty="0">
                <a:solidFill>
                  <a:srgbClr val="DC241F"/>
                </a:solidFill>
                <a:latin typeface="Arial Black" pitchFamily="34" charset="0"/>
              </a:rPr>
              <a:t> </a:t>
            </a:r>
            <a:endParaRPr lang="en-US" sz="2813" b="0" i="1" dirty="0">
              <a:solidFill>
                <a:srgbClr val="DC241F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102692"/>
            <a:ext cx="10663968" cy="468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19" y="992188"/>
            <a:ext cx="10663767" cy="5222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 marL="453099" indent="-166766">
              <a:defRPr>
                <a:latin typeface="+mn-lt"/>
              </a:defRPr>
            </a:lvl2pPr>
            <a:lvl3pPr marL="684369" indent="-166766">
              <a:defRPr>
                <a:latin typeface="+mn-lt"/>
              </a:defRPr>
            </a:lvl3pPr>
            <a:lvl4pPr marL="906199" indent="-166766">
              <a:defRPr>
                <a:latin typeface="+mn-lt"/>
              </a:defRPr>
            </a:lvl4pPr>
            <a:lvl5pPr marL="1072965" indent="-166766">
              <a:defRPr sz="1406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74097" y="6286500"/>
            <a:ext cx="10643809" cy="285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250" i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794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0832" y="106112"/>
            <a:ext cx="10934483" cy="4986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0831" y="1074738"/>
            <a:ext cx="11085068" cy="530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 marL="457200" indent="-169863"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804863" indent="-177800"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 marL="1201738" indent="-168275">
              <a:buClr>
                <a:schemeClr val="accent2"/>
              </a:buClr>
              <a:buFontTx/>
              <a:buChar char="-"/>
              <a:defRPr sz="1400">
                <a:solidFill>
                  <a:schemeClr val="tx1"/>
                </a:solidFill>
              </a:defRPr>
            </a:lvl4pPr>
            <a:lvl5pPr marL="1719263" indent="-177800"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4EB349-5D31-44A1-ADD6-7173436D5B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000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3784" y="6364288"/>
            <a:ext cx="11978216" cy="49371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ound Single Corner Rectangle 5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07434" y="6149976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60832" y="106112"/>
            <a:ext cx="10830680" cy="5118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60832" y="1074739"/>
            <a:ext cx="11023685" cy="5059047"/>
          </a:xfrm>
          <a:prstGeom prst="rect">
            <a:avLst/>
          </a:prstGeom>
        </p:spPr>
        <p:txBody>
          <a:bodyPr>
            <a:normAutofit/>
          </a:bodyPr>
          <a:lstStyle>
            <a:lvl2pPr marL="457200" indent="-169863">
              <a:defRPr/>
            </a:lvl2pPr>
            <a:lvl3pPr marL="804863" indent="-177800">
              <a:defRPr/>
            </a:lvl3pPr>
            <a:lvl4pPr marL="1201738" indent="-168275">
              <a:buClr>
                <a:schemeClr val="tx1">
                  <a:lumMod val="50000"/>
                  <a:lumOff val="50000"/>
                </a:schemeClr>
              </a:buClr>
              <a:buFontTx/>
              <a:buChar char="-"/>
              <a:defRPr sz="1400"/>
            </a:lvl4pPr>
            <a:lvl5pPr marL="1719263" indent="-177800">
              <a:buClr>
                <a:schemeClr val="tx1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18FD16C-7195-47A9-A5BE-156AADE77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2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089651" y="1000125"/>
            <a:ext cx="0" cy="547687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0832" y="106112"/>
            <a:ext cx="10839859" cy="4986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60832" y="1074738"/>
            <a:ext cx="5400752" cy="530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 marL="457200" indent="-169863">
              <a:buClr>
                <a:schemeClr val="accent2"/>
              </a:buClr>
              <a:defRPr/>
            </a:lvl2pPr>
            <a:lvl3pPr marL="804863" indent="-177800">
              <a:buClr>
                <a:schemeClr val="accent2"/>
              </a:buClr>
              <a:defRPr/>
            </a:lvl3pPr>
            <a:lvl4pPr marL="1201738" indent="-168275">
              <a:buClr>
                <a:schemeClr val="accent2"/>
              </a:buClr>
              <a:buFontTx/>
              <a:buChar char="-"/>
              <a:defRPr sz="1400"/>
            </a:lvl4pPr>
            <a:lvl5pPr marL="1719263" indent="-177800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17719" y="1074738"/>
            <a:ext cx="5428180" cy="530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 marL="457200" indent="-169863">
              <a:buClr>
                <a:schemeClr val="accent2"/>
              </a:buClr>
              <a:defRPr/>
            </a:lvl2pPr>
            <a:lvl3pPr marL="804863" indent="-177800">
              <a:buClr>
                <a:schemeClr val="accent2"/>
              </a:buClr>
              <a:defRPr/>
            </a:lvl3pPr>
            <a:lvl4pPr marL="1201738" indent="-168275">
              <a:buClr>
                <a:schemeClr val="accent2"/>
              </a:buClr>
              <a:buFontTx/>
              <a:buChar char="-"/>
              <a:defRPr sz="1400"/>
            </a:lvl4pPr>
            <a:lvl5pPr marL="1719263" indent="-177800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E67FB93B-C9DF-4D05-81E7-A3C89672F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09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972800" y="6350001"/>
            <a:ext cx="914400" cy="492125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89651" y="1000126"/>
            <a:ext cx="0" cy="524827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 Single Corner Rectangle 7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207434" y="6149976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60831" y="1074738"/>
            <a:ext cx="5400751" cy="50479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 marL="457200" indent="-169863">
              <a:buClr>
                <a:schemeClr val="accent2"/>
              </a:buClr>
              <a:defRPr/>
            </a:lvl2pPr>
            <a:lvl3pPr marL="804863" indent="-177800">
              <a:buClr>
                <a:schemeClr val="accent2"/>
              </a:buClr>
              <a:defRPr/>
            </a:lvl3pPr>
            <a:lvl4pPr marL="1201738" indent="-168275">
              <a:buClr>
                <a:schemeClr val="accent2"/>
              </a:buClr>
              <a:buFontTx/>
              <a:buChar char="-"/>
              <a:defRPr sz="1400"/>
            </a:lvl4pPr>
            <a:lvl5pPr marL="1719263" indent="-177800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17719" y="1074738"/>
            <a:ext cx="5428180" cy="50479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 marL="457200" indent="-169863">
              <a:buClr>
                <a:schemeClr val="accent2"/>
              </a:buClr>
              <a:defRPr/>
            </a:lvl2pPr>
            <a:lvl3pPr marL="804863" indent="-177800">
              <a:buClr>
                <a:schemeClr val="accent2"/>
              </a:buClr>
              <a:defRPr/>
            </a:lvl3pPr>
            <a:lvl4pPr marL="1201738" indent="-168275">
              <a:buClr>
                <a:schemeClr val="accent2"/>
              </a:buClr>
              <a:buFontTx/>
              <a:buChar char="-"/>
              <a:defRPr sz="1400"/>
            </a:lvl4pPr>
            <a:lvl5pPr marL="1719263" indent="-177800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00BD14E-EDC2-4D45-87EA-919B0E88F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072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 flipH="1">
            <a:off x="592667" y="3698875"/>
            <a:ext cx="10953751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6140451" y="962026"/>
            <a:ext cx="0" cy="5445125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259494" y="962652"/>
            <a:ext cx="5386407" cy="2629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60832" y="962652"/>
            <a:ext cx="5429251" cy="2629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60833" y="106113"/>
            <a:ext cx="10985585" cy="5251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275654" y="3804586"/>
            <a:ext cx="5370247" cy="2629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560832" y="3804586"/>
            <a:ext cx="5429251" cy="26294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CD33C32-EBB6-4BDA-87EB-3BFF71D56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440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Layout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237067" y="6181726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6140451" y="962026"/>
            <a:ext cx="0" cy="5445125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cxnSp>
        <p:nvCxnSpPr>
          <p:cNvPr id="12" name="Straight Connector 11"/>
          <p:cNvCxnSpPr/>
          <p:nvPr userDrawn="1"/>
        </p:nvCxnSpPr>
        <p:spPr bwMode="auto">
          <a:xfrm flipH="1">
            <a:off x="592667" y="3579813"/>
            <a:ext cx="11112500" cy="0"/>
          </a:xfrm>
          <a:prstGeom prst="line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1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60832" y="962652"/>
            <a:ext cx="5429251" cy="2544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 marL="457200" indent="-169863"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 marL="804863" indent="-177800"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 marL="1201738" indent="-168275">
              <a:buClr>
                <a:schemeClr val="accent2"/>
              </a:buClr>
              <a:buFontTx/>
              <a:buChar char="-"/>
              <a:defRPr sz="1200">
                <a:solidFill>
                  <a:schemeClr val="tx1"/>
                </a:solidFill>
              </a:defRPr>
            </a:lvl4pPr>
            <a:lvl5pPr marL="1719263" indent="-177800"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60833" y="106112"/>
            <a:ext cx="11053655" cy="4853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275654" y="962652"/>
            <a:ext cx="5370247" cy="2544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buFont typeface="Arial" panose="020B0604020202020204" pitchFamily="34" charset="0"/>
              <a:buChar char="-"/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560832" y="3654408"/>
            <a:ext cx="5429251" cy="2544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270367" y="3654408"/>
            <a:ext cx="5375533" cy="2544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1800"/>
            </a:lvl1pPr>
            <a:lvl2pPr marL="457200" indent="-169863">
              <a:buClr>
                <a:schemeClr val="accent2"/>
              </a:buClr>
              <a:defRPr sz="1600"/>
            </a:lvl2pPr>
            <a:lvl3pPr marL="804863" indent="-177800">
              <a:buClr>
                <a:schemeClr val="accent2"/>
              </a:buClr>
              <a:defRPr sz="1400"/>
            </a:lvl3pPr>
            <a:lvl4pPr marL="1201738" indent="-168275">
              <a:buClr>
                <a:schemeClr val="accent2"/>
              </a:buClr>
              <a:buFontTx/>
              <a:buChar char="-"/>
              <a:defRPr sz="1200"/>
            </a:lvl4pPr>
            <a:lvl5pPr marL="1719263" indent="-177800"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9C395B4-43B7-4B12-9475-7EA855C2D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31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r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09700"/>
            <a:ext cx="8382000" cy="2438401"/>
          </a:xfrm>
        </p:spPr>
        <p:txBody>
          <a:bodyPr tIns="0" anchor="t"/>
          <a:lstStyle>
            <a:lvl1pPr>
              <a:lnSpc>
                <a:spcPct val="100000"/>
              </a:lnSpc>
              <a:defRPr lang="en-US" sz="4400" b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848101"/>
            <a:ext cx="5600700" cy="20193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54CFFDD-05DC-402C-8089-120C9C2FE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4109CB-CCA2-45DE-B713-9199C4793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290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Layou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07434" y="6149976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239251" y="6350000"/>
            <a:ext cx="2654300" cy="50800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ound Single Corner Rectangle 5"/>
          <p:cNvSpPr/>
          <p:nvPr userDrawn="1"/>
        </p:nvSpPr>
        <p:spPr>
          <a:xfrm>
            <a:off x="0" y="6364289"/>
            <a:ext cx="11584517" cy="504825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15384" y="6384610"/>
            <a:ext cx="11063816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D126F2-ACBD-4161-B631-453A26717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16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xfrm>
            <a:off x="999067" y="5988051"/>
            <a:ext cx="2637367" cy="4286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xfrm>
            <a:off x="4305301" y="5988051"/>
            <a:ext cx="3587751" cy="4286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0161E-2CD2-4910-A2F1-643FF7F80C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6274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0890" y="6286501"/>
            <a:ext cx="10950223" cy="39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620" tIns="45310" rIns="90620" bIns="45310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2344" b="0" i="1" dirty="0">
                <a:solidFill>
                  <a:srgbClr val="DC241F"/>
                </a:solidFill>
                <a:latin typeface="Arial Black" pitchFamily="34" charset="0"/>
              </a:rPr>
              <a:t> </a:t>
            </a:r>
            <a:endParaRPr lang="en-US" sz="2813" b="0" i="1" dirty="0">
              <a:solidFill>
                <a:srgbClr val="DC241F"/>
              </a:solidFill>
              <a:latin typeface="Arial Blac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102692"/>
            <a:ext cx="10663968" cy="4688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19" y="992188"/>
            <a:ext cx="10663767" cy="5222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 marL="453099" indent="-166766">
              <a:defRPr>
                <a:latin typeface="+mn-lt"/>
              </a:defRPr>
            </a:lvl2pPr>
            <a:lvl3pPr marL="684369" indent="-166766">
              <a:defRPr>
                <a:latin typeface="+mn-lt"/>
              </a:defRPr>
            </a:lvl3pPr>
            <a:lvl4pPr marL="906199" indent="-166766">
              <a:defRPr>
                <a:latin typeface="+mn-lt"/>
              </a:defRPr>
            </a:lvl4pPr>
            <a:lvl5pPr marL="1072965" indent="-166766">
              <a:defRPr sz="1406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774097" y="6286500"/>
            <a:ext cx="10643809" cy="2857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250" i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98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2851151" y="5959476"/>
            <a:ext cx="0" cy="492125"/>
          </a:xfrm>
          <a:prstGeom prst="line">
            <a:avLst/>
          </a:prstGeom>
          <a:ln w="95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864782" y="6222292"/>
            <a:ext cx="6617885" cy="254118"/>
          </a:xfrm>
          <a:prstGeom prst="rect">
            <a:avLst/>
          </a:prstGeom>
        </p:spPr>
        <p:txBody>
          <a:bodyPr vert="horz" anchor="ctr"/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864781" y="5960247"/>
            <a:ext cx="6617887" cy="249655"/>
          </a:xfrm>
          <a:prstGeom prst="rect">
            <a:avLst/>
          </a:prstGeom>
        </p:spPr>
        <p:txBody>
          <a:bodyPr vert="horz" anchor="ctr"/>
          <a:lstStyle>
            <a:lvl1pPr>
              <a:defRPr sz="2400" b="1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0"/>
          </p:nvPr>
        </p:nvSpPr>
        <p:spPr>
          <a:xfrm>
            <a:off x="266700" y="5949950"/>
            <a:ext cx="2483273" cy="236792"/>
          </a:xfrm>
          <a:prstGeom prst="rect">
            <a:avLst/>
          </a:prstGeom>
        </p:spPr>
        <p:txBody>
          <a:bodyPr vert="horz" anchor="t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6699" y="6199311"/>
            <a:ext cx="2483275" cy="248524"/>
          </a:xfrm>
          <a:prstGeom prst="rect">
            <a:avLst/>
          </a:prstGeom>
        </p:spPr>
        <p:txBody>
          <a:bodyPr vert="horz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21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48099"/>
            <a:ext cx="8382000" cy="1257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5105400"/>
            <a:ext cx="8382000" cy="12573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C5B92-BD5C-40B8-8837-AA1A4971E6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2716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  <p15:guide id="2" pos="55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5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48099"/>
            <a:ext cx="8382000" cy="1257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5105400"/>
            <a:ext cx="8381999" cy="12573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C5B92-BD5C-40B8-8837-AA1A4971E6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80D7819A-630E-44DC-929F-933490774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189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86C7584E-D951-44B3-B6A7-50BBD18EEA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6378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B80078C-A569-4E2A-801C-5381A518F1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92756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3DF5146-688C-4FB5-8042-A8DDBF6B62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44567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130241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con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29001"/>
            <a:ext cx="8382000" cy="1447799"/>
          </a:xfrm>
        </p:spPr>
        <p:txBody>
          <a:bodyPr tIns="0" anchor="t"/>
          <a:lstStyle>
            <a:lvl1pPr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4876800"/>
            <a:ext cx="8382000" cy="14859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B2A323-0749-4F5A-9A71-D373C17ED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7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large Ic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09699"/>
            <a:ext cx="5600700" cy="2019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848101"/>
            <a:ext cx="5600700" cy="2019300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file:///\\localhost\Volumes\DMS-Server\Clients\Honeywell%20PPT%20\Honeywell%20-%20Freestanding%20Logos\Honeywell%20-%20Freestanding%20Logo%20RG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431E2-DC1C-4926-9681-B5EB493C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30FB-4B8F-4B77-AC4C-E2E31B214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1409700"/>
            <a:ext cx="11201401" cy="445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1868-C853-40C5-8660-D23F908B5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755" y="6480164"/>
            <a:ext cx="496945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 b="1"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6585D8-FB9B-4FFD-B9AC-5679FFD49C95}"/>
              </a:ext>
            </a:extLst>
          </p:cNvPr>
          <p:cNvSpPr/>
          <p:nvPr userDrawn="1"/>
        </p:nvSpPr>
        <p:spPr>
          <a:xfrm>
            <a:off x="3262169" y="6486008"/>
            <a:ext cx="5667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Distribution Statement “A” (Approved for Public Release, Distribution Unlimited)</a:t>
            </a:r>
          </a:p>
        </p:txBody>
      </p:sp>
    </p:spTree>
    <p:extLst>
      <p:ext uri="{BB962C8B-B14F-4D97-AF65-F5344CB8AC3E}">
        <p14:creationId xmlns:p14="http://schemas.microsoft.com/office/powerpoint/2010/main" val="19614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5" r:id="rId3"/>
    <p:sldLayoutId id="2147483679" r:id="rId4"/>
    <p:sldLayoutId id="2147483651" r:id="rId5"/>
    <p:sldLayoutId id="2147483666" r:id="rId6"/>
    <p:sldLayoutId id="2147483667" r:id="rId7"/>
    <p:sldLayoutId id="2147483673" r:id="rId8"/>
    <p:sldLayoutId id="2147483674" r:id="rId9"/>
    <p:sldLayoutId id="2147483678" r:id="rId10"/>
    <p:sldLayoutId id="2147483665" r:id="rId11"/>
    <p:sldLayoutId id="2147483657" r:id="rId12"/>
    <p:sldLayoutId id="2147483670" r:id="rId13"/>
    <p:sldLayoutId id="2147483650" r:id="rId14"/>
    <p:sldLayoutId id="2147483656" r:id="rId15"/>
    <p:sldLayoutId id="2147483664" r:id="rId16"/>
    <p:sldLayoutId id="2147483661" r:id="rId17"/>
    <p:sldLayoutId id="2147483658" r:id="rId18"/>
    <p:sldLayoutId id="2147483662" r:id="rId19"/>
    <p:sldLayoutId id="2147483659" r:id="rId20"/>
    <p:sldLayoutId id="2147483663" r:id="rId21"/>
    <p:sldLayoutId id="2147483660" r:id="rId22"/>
    <p:sldLayoutId id="2147483681" r:id="rId23"/>
    <p:sldLayoutId id="2147483654" r:id="rId24"/>
    <p:sldLayoutId id="2147483655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672" r:id="rId38"/>
    <p:sldLayoutId id="2147483717" r:id="rId39"/>
    <p:sldLayoutId id="2147483718" r:id="rId40"/>
    <p:sldLayoutId id="2147483719" r:id="rId41"/>
    <p:sldLayoutId id="2147483720" r:id="rId42"/>
    <p:sldLayoutId id="2147483721" r:id="rId4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0225" indent="-2460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747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‒"/>
        <a:defRPr sz="16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9FCC3B"/>
          </p15:clr>
        </p15:guide>
        <p15:guide id="3" orient="horz" pos="312" userDrawn="1">
          <p15:clr>
            <a:srgbClr val="9FCC3B"/>
          </p15:clr>
        </p15:guide>
        <p15:guide id="4" orient="horz" pos="4008" userDrawn="1">
          <p15:clr>
            <a:srgbClr val="FDE53C"/>
          </p15:clr>
        </p15:guide>
        <p15:guide id="6" pos="7368" userDrawn="1">
          <p15:clr>
            <a:srgbClr val="9FCC3B"/>
          </p15:clr>
        </p15:guide>
        <p15:guide id="7" orient="horz" pos="3696" userDrawn="1">
          <p15:clr>
            <a:srgbClr val="9FCC3B"/>
          </p15:clr>
        </p15:guide>
        <p15:guide id="9" orient="horz" pos="576" userDrawn="1">
          <p15:clr>
            <a:srgbClr val="9FCC3B"/>
          </p15:clr>
        </p15:guide>
        <p15:guide id="10" orient="horz" pos="888" userDrawn="1">
          <p15:clr>
            <a:srgbClr val="9FCC3B"/>
          </p15:clr>
        </p15:guide>
        <p15:guide id="11" orient="horz" pos="2304" userDrawn="1">
          <p15:clr>
            <a:srgbClr val="9FCC3B"/>
          </p15:clr>
        </p15:guide>
        <p15:guide id="12" userDrawn="1">
          <p15:clr>
            <a:srgbClr val="000000"/>
          </p15:clr>
        </p15:guide>
        <p15:guide id="13" pos="7680" userDrawn="1">
          <p15:clr>
            <a:srgbClr val="000000"/>
          </p15:clr>
        </p15:guide>
        <p15:guide id="14" orient="horz" userDrawn="1">
          <p15:clr>
            <a:srgbClr val="000000"/>
          </p15:clr>
        </p15:guide>
        <p15:guide id="15" orient="horz" pos="4320" userDrawn="1">
          <p15:clr>
            <a:srgbClr val="000000"/>
          </p15:clr>
        </p15:guide>
        <p15:guide id="16" pos="31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Rectangle 1"/>
          <p:cNvSpPr>
            <a:spLocks noChangeAspect="1"/>
          </p:cNvSpPr>
          <p:nvPr/>
        </p:nvSpPr>
        <p:spPr>
          <a:xfrm rot="5400000">
            <a:off x="10591800" y="-228591"/>
            <a:ext cx="1371600" cy="1828723"/>
          </a:xfrm>
          <a:custGeom>
            <a:avLst/>
            <a:gdLst>
              <a:gd name="connsiteX0" fmla="*/ 0 w 1371600"/>
              <a:gd name="connsiteY0" fmla="*/ 0 h 1532236"/>
              <a:gd name="connsiteX1" fmla="*/ 1142995 w 1371600"/>
              <a:gd name="connsiteY1" fmla="*/ 0 h 1532236"/>
              <a:gd name="connsiteX2" fmla="*/ 1371600 w 1371600"/>
              <a:gd name="connsiteY2" fmla="*/ 228605 h 1532236"/>
              <a:gd name="connsiteX3" fmla="*/ 1371600 w 1371600"/>
              <a:gd name="connsiteY3" fmla="*/ 1532236 h 1532236"/>
              <a:gd name="connsiteX4" fmla="*/ 0 w 1371600"/>
              <a:gd name="connsiteY4" fmla="*/ 1532236 h 1532236"/>
              <a:gd name="connsiteX5" fmla="*/ 0 w 1371600"/>
              <a:gd name="connsiteY5" fmla="*/ 0 h 1532236"/>
              <a:gd name="connsiteX0" fmla="*/ 0 w 1371600"/>
              <a:gd name="connsiteY0" fmla="*/ 0 h 1532236"/>
              <a:gd name="connsiteX1" fmla="*/ 1142995 w 1371600"/>
              <a:gd name="connsiteY1" fmla="*/ 0 h 1532236"/>
              <a:gd name="connsiteX2" fmla="*/ 1371600 w 1371600"/>
              <a:gd name="connsiteY2" fmla="*/ 228605 h 1532236"/>
              <a:gd name="connsiteX3" fmla="*/ 0 w 1371600"/>
              <a:gd name="connsiteY3" fmla="*/ 1532236 h 1532236"/>
              <a:gd name="connsiteX4" fmla="*/ 0 w 1371600"/>
              <a:gd name="connsiteY4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8 h 1532244"/>
              <a:gd name="connsiteX1" fmla="*/ 1142995 w 1142995"/>
              <a:gd name="connsiteY1" fmla="*/ 8 h 1532244"/>
              <a:gd name="connsiteX2" fmla="*/ 0 w 1142995"/>
              <a:gd name="connsiteY2" fmla="*/ 1532244 h 1532244"/>
              <a:gd name="connsiteX3" fmla="*/ 0 w 1142995"/>
              <a:gd name="connsiteY3" fmla="*/ 8 h 1532244"/>
              <a:gd name="connsiteX0" fmla="*/ 0 w 1142995"/>
              <a:gd name="connsiteY0" fmla="*/ 9 h 1532245"/>
              <a:gd name="connsiteX1" fmla="*/ 1142995 w 1142995"/>
              <a:gd name="connsiteY1" fmla="*/ 9 h 1532245"/>
              <a:gd name="connsiteX2" fmla="*/ 0 w 1142995"/>
              <a:gd name="connsiteY2" fmla="*/ 1532245 h 1532245"/>
              <a:gd name="connsiteX3" fmla="*/ 0 w 1142995"/>
              <a:gd name="connsiteY3" fmla="*/ 9 h 1532245"/>
              <a:gd name="connsiteX0" fmla="*/ 0 w 1142995"/>
              <a:gd name="connsiteY0" fmla="*/ 9 h 1532245"/>
              <a:gd name="connsiteX1" fmla="*/ 1142995 w 1142995"/>
              <a:gd name="connsiteY1" fmla="*/ 9 h 1532245"/>
              <a:gd name="connsiteX2" fmla="*/ 0 w 1142995"/>
              <a:gd name="connsiteY2" fmla="*/ 1532245 h 1532245"/>
              <a:gd name="connsiteX3" fmla="*/ 0 w 1142995"/>
              <a:gd name="connsiteY3" fmla="*/ 9 h 1532245"/>
              <a:gd name="connsiteX0" fmla="*/ 0 w 1142995"/>
              <a:gd name="connsiteY0" fmla="*/ 9 h 1532245"/>
              <a:gd name="connsiteX1" fmla="*/ 1142995 w 1142995"/>
              <a:gd name="connsiteY1" fmla="*/ 9 h 1532245"/>
              <a:gd name="connsiteX2" fmla="*/ 0 w 1142995"/>
              <a:gd name="connsiteY2" fmla="*/ 1532245 h 1532245"/>
              <a:gd name="connsiteX3" fmla="*/ 0 w 1142995"/>
              <a:gd name="connsiteY3" fmla="*/ 9 h 1532245"/>
              <a:gd name="connsiteX0" fmla="*/ 4012 w 1147007"/>
              <a:gd name="connsiteY0" fmla="*/ 9 h 1532245"/>
              <a:gd name="connsiteX1" fmla="*/ 1147007 w 1147007"/>
              <a:gd name="connsiteY1" fmla="*/ 9 h 1532245"/>
              <a:gd name="connsiteX2" fmla="*/ 4012 w 1147007"/>
              <a:gd name="connsiteY2" fmla="*/ 1532245 h 1532245"/>
              <a:gd name="connsiteX3" fmla="*/ 4012 w 1147007"/>
              <a:gd name="connsiteY3" fmla="*/ 9 h 1532245"/>
              <a:gd name="connsiteX0" fmla="*/ 0 w 1142995"/>
              <a:gd name="connsiteY0" fmla="*/ 9 h 1532245"/>
              <a:gd name="connsiteX1" fmla="*/ 1142995 w 1142995"/>
              <a:gd name="connsiteY1" fmla="*/ 9 h 1532245"/>
              <a:gd name="connsiteX2" fmla="*/ 0 w 1142995"/>
              <a:gd name="connsiteY2" fmla="*/ 1532245 h 1532245"/>
              <a:gd name="connsiteX3" fmla="*/ 0 w 1142995"/>
              <a:gd name="connsiteY3" fmla="*/ 9 h 1532245"/>
              <a:gd name="connsiteX0" fmla="*/ 0 w 1142995"/>
              <a:gd name="connsiteY0" fmla="*/ 64 h 1532300"/>
              <a:gd name="connsiteX1" fmla="*/ 1142995 w 1142995"/>
              <a:gd name="connsiteY1" fmla="*/ 64 h 1532300"/>
              <a:gd name="connsiteX2" fmla="*/ 0 w 1142995"/>
              <a:gd name="connsiteY2" fmla="*/ 1532300 h 1532300"/>
              <a:gd name="connsiteX3" fmla="*/ 0 w 1142995"/>
              <a:gd name="connsiteY3" fmla="*/ 64 h 1532300"/>
              <a:gd name="connsiteX0" fmla="*/ 0 w 1142995"/>
              <a:gd name="connsiteY0" fmla="*/ 64 h 1532300"/>
              <a:gd name="connsiteX1" fmla="*/ 1142995 w 1142995"/>
              <a:gd name="connsiteY1" fmla="*/ 64 h 1532300"/>
              <a:gd name="connsiteX2" fmla="*/ 0 w 1142995"/>
              <a:gd name="connsiteY2" fmla="*/ 1532300 h 1532300"/>
              <a:gd name="connsiteX3" fmla="*/ 0 w 1142995"/>
              <a:gd name="connsiteY3" fmla="*/ 64 h 1532300"/>
              <a:gd name="connsiteX0" fmla="*/ 0 w 1142995"/>
              <a:gd name="connsiteY0" fmla="*/ 76 h 1532312"/>
              <a:gd name="connsiteX1" fmla="*/ 1142995 w 1142995"/>
              <a:gd name="connsiteY1" fmla="*/ 76 h 1532312"/>
              <a:gd name="connsiteX2" fmla="*/ 0 w 1142995"/>
              <a:gd name="connsiteY2" fmla="*/ 1532312 h 1532312"/>
              <a:gd name="connsiteX3" fmla="*/ 0 w 1142995"/>
              <a:gd name="connsiteY3" fmla="*/ 76 h 1532312"/>
              <a:gd name="connsiteX0" fmla="*/ 0 w 1142995"/>
              <a:gd name="connsiteY0" fmla="*/ 83 h 1532319"/>
              <a:gd name="connsiteX1" fmla="*/ 1142995 w 1142995"/>
              <a:gd name="connsiteY1" fmla="*/ 83 h 1532319"/>
              <a:gd name="connsiteX2" fmla="*/ 0 w 1142995"/>
              <a:gd name="connsiteY2" fmla="*/ 1532319 h 1532319"/>
              <a:gd name="connsiteX3" fmla="*/ 0 w 1142995"/>
              <a:gd name="connsiteY3" fmla="*/ 83 h 1532319"/>
              <a:gd name="connsiteX0" fmla="*/ 0 w 1142995"/>
              <a:gd name="connsiteY0" fmla="*/ 87 h 1532323"/>
              <a:gd name="connsiteX1" fmla="*/ 1142995 w 1142995"/>
              <a:gd name="connsiteY1" fmla="*/ 87 h 1532323"/>
              <a:gd name="connsiteX2" fmla="*/ 0 w 1142995"/>
              <a:gd name="connsiteY2" fmla="*/ 1532323 h 1532323"/>
              <a:gd name="connsiteX3" fmla="*/ 0 w 1142995"/>
              <a:gd name="connsiteY3" fmla="*/ 87 h 1532323"/>
              <a:gd name="connsiteX0" fmla="*/ 0 w 1142995"/>
              <a:gd name="connsiteY0" fmla="*/ 87 h 1532323"/>
              <a:gd name="connsiteX1" fmla="*/ 1142995 w 1142995"/>
              <a:gd name="connsiteY1" fmla="*/ 87 h 1532323"/>
              <a:gd name="connsiteX2" fmla="*/ 0 w 1142995"/>
              <a:gd name="connsiteY2" fmla="*/ 1532323 h 1532323"/>
              <a:gd name="connsiteX3" fmla="*/ 0 w 1142995"/>
              <a:gd name="connsiteY3" fmla="*/ 87 h 1532323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  <a:gd name="connsiteX0" fmla="*/ 0 w 1142995"/>
              <a:gd name="connsiteY0" fmla="*/ 0 h 1532236"/>
              <a:gd name="connsiteX1" fmla="*/ 1142995 w 1142995"/>
              <a:gd name="connsiteY1" fmla="*/ 0 h 1532236"/>
              <a:gd name="connsiteX2" fmla="*/ 0 w 1142995"/>
              <a:gd name="connsiteY2" fmla="*/ 1532236 h 1532236"/>
              <a:gd name="connsiteX3" fmla="*/ 0 w 1142995"/>
              <a:gd name="connsiteY3" fmla="*/ 0 h 153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2995" h="1532236">
                <a:moveTo>
                  <a:pt x="0" y="0"/>
                </a:moveTo>
                <a:lnTo>
                  <a:pt x="1142995" y="0"/>
                </a:lnTo>
                <a:cubicBezTo>
                  <a:pt x="511969" y="21249"/>
                  <a:pt x="3930" y="739945"/>
                  <a:pt x="0" y="1532236"/>
                </a:cubicBezTo>
                <a:cubicBezTo>
                  <a:pt x="4519" y="403311"/>
                  <a:pt x="0" y="510745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9525" cmpd="sng">
            <a:noFill/>
          </a:ln>
          <a:effectLst>
            <a:innerShdw blurRad="127000" dist="25400" dir="2700000">
              <a:schemeClr val="accent3">
                <a:lumMod val="50000"/>
                <a:alpha val="4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/>
              <a:t> </a:t>
            </a:r>
          </a:p>
        </p:txBody>
      </p:sp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565152" y="106364"/>
            <a:ext cx="1095163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23"/>
          <p:cNvSpPr>
            <a:spLocks noChangeArrowheads="1"/>
          </p:cNvSpPr>
          <p:nvPr/>
        </p:nvSpPr>
        <p:spPr bwMode="auto">
          <a:xfrm>
            <a:off x="260352" y="6656389"/>
            <a:ext cx="2517036" cy="20005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>
                <a:solidFill>
                  <a:schemeClr val="accent2"/>
                </a:solidFill>
              </a:rPr>
              <a:t>© 2015 by Honeywell International Inc. All rights reserved.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5901" y="-28574"/>
            <a:ext cx="675217" cy="504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HelveticaNeue MediumCond"/>
                <a:ea typeface="HelveticaNeue MediumCond"/>
                <a:cs typeface="HelveticaNeue MediumCond"/>
              </a:defRPr>
            </a:lvl1pPr>
          </a:lstStyle>
          <a:p>
            <a:fld id="{FDDBC1D4-F62F-489B-9486-F2CBA4D6700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4104" name="Picture 10" descr="\\localhost\Volumes\DMS-Server\Clients\Honeywell PPT \Honeywell - Freestanding Logos\Honeywell - Freestanding Logo RGB.png"/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601" y="6519864"/>
            <a:ext cx="137583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25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 dirty="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98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1pPr>
      <a:lvl2pPr marL="627063" indent="-169863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084263" indent="-169863" algn="l" defTabSz="4572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"/>
          <a:ea typeface="Helvetica Neue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20.png"/><Relationship Id="rId4" Type="http://schemas.openxmlformats.org/officeDocument/2006/relationships/image" Target="../media/image19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32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6.PNG"/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12" Type="http://schemas.openxmlformats.org/officeDocument/2006/relationships/image" Target="../media/image28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11" Type="http://schemas.openxmlformats.org/officeDocument/2006/relationships/image" Target="../media/image87.emf"/><Relationship Id="rId5" Type="http://schemas.openxmlformats.org/officeDocument/2006/relationships/image" Target="../media/image83.jpeg"/><Relationship Id="rId15" Type="http://schemas.openxmlformats.org/officeDocument/2006/relationships/image" Target="../media/image88.jpeg"/><Relationship Id="rId10" Type="http://schemas.openxmlformats.org/officeDocument/2006/relationships/image" Target="../media/image86.jpeg"/><Relationship Id="rId4" Type="http://schemas.openxmlformats.org/officeDocument/2006/relationships/image" Target="../media/image82.png"/><Relationship Id="rId9" Type="http://schemas.openxmlformats.org/officeDocument/2006/relationships/image" Target="../media/image78.jpe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0.png"/><Relationship Id="rId5" Type="http://schemas.openxmlformats.org/officeDocument/2006/relationships/image" Target="../media/image28.png"/><Relationship Id="rId4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9A88-40BC-498F-A496-230917BC7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429001"/>
            <a:ext cx="11201400" cy="952500"/>
          </a:xfrm>
        </p:spPr>
        <p:txBody>
          <a:bodyPr/>
          <a:lstStyle/>
          <a:p>
            <a:r>
              <a:rPr lang="en-US" dirty="0"/>
              <a:t>Sensing and timing at Honeywell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67286C6-EE84-49FB-80ED-89E9CA40B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797624"/>
            <a:ext cx="8028590" cy="1092725"/>
          </a:xfrm>
        </p:spPr>
        <p:txBody>
          <a:bodyPr/>
          <a:lstStyle/>
          <a:p>
            <a:r>
              <a:rPr lang="en-US" dirty="0"/>
              <a:t>Neal </a:t>
            </a:r>
            <a:r>
              <a:rPr lang="en-US" dirty="0" err="1"/>
              <a:t>SOlmeyer</a:t>
            </a:r>
            <a:endParaRPr lang="en-US" dirty="0"/>
          </a:p>
          <a:p>
            <a:pPr lvl="1"/>
            <a:r>
              <a:rPr lang="en-US" dirty="0"/>
              <a:t>Staff scientist, advanced sensors and microsystems Plymouth, MN</a:t>
            </a:r>
          </a:p>
          <a:p>
            <a:pPr lvl="1"/>
            <a:r>
              <a:rPr lang="en-US" sz="1400" dirty="0"/>
              <a:t>Robert Compton, josh </a:t>
            </a:r>
            <a:r>
              <a:rPr lang="en-US" sz="1400" dirty="0" err="1"/>
              <a:t>dorr</a:t>
            </a:r>
            <a:r>
              <a:rPr lang="en-US" sz="1400" dirty="0"/>
              <a:t>, chad Fertig, Chad </a:t>
            </a:r>
            <a:r>
              <a:rPr lang="en-US" sz="1400" dirty="0" err="1"/>
              <a:t>hoyt</a:t>
            </a:r>
            <a:r>
              <a:rPr lang="en-US" sz="1400" dirty="0"/>
              <a:t>, sally-</a:t>
            </a:r>
            <a:r>
              <a:rPr lang="en-US" sz="1400" dirty="0" err="1"/>
              <a:t>ann</a:t>
            </a:r>
            <a:r>
              <a:rPr lang="en-US" sz="1400" dirty="0"/>
              <a:t> </a:t>
            </a:r>
            <a:r>
              <a:rPr lang="en-US" sz="1400" dirty="0" err="1"/>
              <a:t>keyes</a:t>
            </a:r>
            <a:r>
              <a:rPr lang="en-US" sz="1400" dirty="0"/>
              <a:t>, </a:t>
            </a:r>
            <a:r>
              <a:rPr lang="en-US" sz="1400" dirty="0" err="1"/>
              <a:t>neil</a:t>
            </a:r>
            <a:r>
              <a:rPr lang="en-US" sz="1400" dirty="0"/>
              <a:t> </a:t>
            </a:r>
            <a:r>
              <a:rPr lang="en-US" sz="1400" dirty="0" err="1"/>
              <a:t>krugger</a:t>
            </a:r>
            <a:r>
              <a:rPr lang="en-US" sz="1400" dirty="0"/>
              <a:t>, </a:t>
            </a:r>
            <a:r>
              <a:rPr lang="en-US" sz="1400" dirty="0" err="1"/>
              <a:t>karl</a:t>
            </a:r>
            <a:r>
              <a:rPr lang="en-US" sz="1400" dirty="0"/>
              <a:t> nelson, </a:t>
            </a:r>
            <a:r>
              <a:rPr lang="en-US" sz="1400" dirty="0" err="1"/>
              <a:t>matthew</a:t>
            </a:r>
            <a:r>
              <a:rPr lang="en-US" sz="1400" dirty="0"/>
              <a:t> </a:t>
            </a:r>
            <a:r>
              <a:rPr lang="en-US" sz="1400" dirty="0" err="1"/>
              <a:t>puckett</a:t>
            </a:r>
            <a:endParaRPr lang="en-US" sz="1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A3AA89-9865-418D-BC35-5B8FEBA8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7300" y="4800601"/>
            <a:ext cx="2819400" cy="673625"/>
          </a:xfrm>
        </p:spPr>
        <p:txBody>
          <a:bodyPr/>
          <a:lstStyle/>
          <a:p>
            <a:r>
              <a:rPr lang="en-US" dirty="0"/>
              <a:t>February 24, 2020</a:t>
            </a:r>
          </a:p>
          <a:p>
            <a:r>
              <a:rPr lang="en-US" dirty="0"/>
              <a:t>Quantum Leap Challenge  Institute Seminar</a:t>
            </a:r>
          </a:p>
          <a:p>
            <a:r>
              <a:rPr lang="en-US" dirty="0"/>
              <a:t>University of Tennessee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F8EE1-AD22-40BB-910F-6E00B947DCA3}"/>
              </a:ext>
            </a:extLst>
          </p:cNvPr>
          <p:cNvSpPr txBox="1"/>
          <p:nvPr/>
        </p:nvSpPr>
        <p:spPr>
          <a:xfrm>
            <a:off x="3922896" y="6007626"/>
            <a:ext cx="7434367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dirty="0"/>
              <a:t>This research was developed with funding from the Defense Advanced Research Projects Agency (DARPA)</a:t>
            </a:r>
          </a:p>
          <a:p>
            <a:pPr algn="ctr"/>
            <a:r>
              <a:rPr lang="en-US" sz="1200" dirty="0"/>
              <a:t> </a:t>
            </a:r>
          </a:p>
          <a:p>
            <a:pPr algn="ctr"/>
            <a:r>
              <a:rPr lang="en-US" sz="1200" dirty="0"/>
              <a:t>The views, opinions and/or findings expressed are those of the author and should not be interpreted as representing the official views or policies of the Department of Defense or the U.S. Government.</a:t>
            </a:r>
          </a:p>
          <a:p>
            <a:pPr algn="ctr"/>
            <a:endParaRPr lang="en-US" sz="1200" dirty="0" err="1"/>
          </a:p>
        </p:txBody>
      </p:sp>
      <p:pic>
        <p:nvPicPr>
          <p:cNvPr id="22" name="Picture Placeholder 9">
            <a:extLst>
              <a:ext uri="{FF2B5EF4-FFF2-40B4-BE49-F238E27FC236}">
                <a16:creationId xmlns:a16="http://schemas.microsoft.com/office/drawing/2014/main" id="{C3799A9A-5B6E-4A52-99AA-358142BF9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" r="953"/>
          <a:stretch/>
        </p:blipFill>
        <p:spPr>
          <a:xfrm>
            <a:off x="0" y="-2"/>
            <a:ext cx="2395728" cy="3009902"/>
          </a:xfrm>
        </p:spPr>
      </p:pic>
      <p:pic>
        <p:nvPicPr>
          <p:cNvPr id="23" name="Picture Placeholder 15">
            <a:extLst>
              <a:ext uri="{FF2B5EF4-FFF2-40B4-BE49-F238E27FC236}">
                <a16:creationId xmlns:a16="http://schemas.microsoft.com/office/drawing/2014/main" id="{4D33F7E7-1495-4A3A-BFA8-D93902E49F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" r="821"/>
          <a:stretch/>
        </p:blipFill>
        <p:spPr>
          <a:xfrm>
            <a:off x="2450164" y="-2"/>
            <a:ext cx="2395728" cy="3009902"/>
          </a:xfrm>
        </p:spPr>
      </p:pic>
      <p:pic>
        <p:nvPicPr>
          <p:cNvPr id="24" name="Picture Placeholder 17">
            <a:extLst>
              <a:ext uri="{FF2B5EF4-FFF2-40B4-BE49-F238E27FC236}">
                <a16:creationId xmlns:a16="http://schemas.microsoft.com/office/drawing/2014/main" id="{3B49B0B4-F06C-4C29-AA78-EB961A259C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4" r="954"/>
          <a:stretch/>
        </p:blipFill>
        <p:spPr>
          <a:xfrm>
            <a:off x="4900328" y="-2"/>
            <a:ext cx="2395728" cy="3009902"/>
          </a:xfrm>
        </p:spPr>
      </p:pic>
      <p:pic>
        <p:nvPicPr>
          <p:cNvPr id="25" name="Picture Placeholder 6">
            <a:extLst>
              <a:ext uri="{FF2B5EF4-FFF2-40B4-BE49-F238E27FC236}">
                <a16:creationId xmlns:a16="http://schemas.microsoft.com/office/drawing/2014/main" id="{9F52BF57-071A-4779-BED3-FD64F4D281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" r="854"/>
          <a:stretch/>
        </p:blipFill>
        <p:spPr>
          <a:xfrm>
            <a:off x="9800656" y="-2"/>
            <a:ext cx="2395728" cy="3009902"/>
          </a:xfrm>
        </p:spPr>
      </p:pic>
      <p:pic>
        <p:nvPicPr>
          <p:cNvPr id="26" name="Picture Placeholder 18">
            <a:extLst>
              <a:ext uri="{FF2B5EF4-FFF2-40B4-BE49-F238E27FC236}">
                <a16:creationId xmlns:a16="http://schemas.microsoft.com/office/drawing/2014/main" id="{99ABA840-D1A0-47BA-A82B-BD05BD2D6A9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" r="854"/>
          <a:stretch/>
        </p:blipFill>
        <p:spPr>
          <a:xfrm>
            <a:off x="7350492" y="-2"/>
            <a:ext cx="2395728" cy="3009902"/>
          </a:xfrm>
        </p:spPr>
      </p:pic>
    </p:spTree>
    <p:extLst>
      <p:ext uri="{BB962C8B-B14F-4D97-AF65-F5344CB8AC3E}">
        <p14:creationId xmlns:p14="http://schemas.microsoft.com/office/powerpoint/2010/main" val="257287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916202" y="1066800"/>
            <a:ext cx="471344" cy="438150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19822" y="5158188"/>
            <a:ext cx="1091878" cy="1062824"/>
          </a:xfrm>
          <a:prstGeom prst="ellipse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Cold are “Cold Atoms”?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0929" y="3740570"/>
            <a:ext cx="419100" cy="2203031"/>
          </a:xfrm>
          <a:prstGeom prst="rect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9137" y="112978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3,000,000 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9737" y="15128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30,000 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0339" y="192877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6819" y="233727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3 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219" y="277372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0.03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3769" y="356917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3 µK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0339" y="398506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30 nK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29" y="1093253"/>
            <a:ext cx="12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Sun’s core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5528" y="1538288"/>
            <a:ext cx="210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Sun’s photosphere</a:t>
            </a:r>
          </a:p>
        </p:txBody>
      </p:sp>
      <p:sp>
        <p:nvSpPr>
          <p:cNvPr id="17" name="Oval 16"/>
          <p:cNvSpPr/>
          <p:nvPr/>
        </p:nvSpPr>
        <p:spPr>
          <a:xfrm>
            <a:off x="3717733" y="5257800"/>
            <a:ext cx="896056" cy="863600"/>
          </a:xfrm>
          <a:prstGeom prst="ellipse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575529" y="194887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5528" y="2340254"/>
            <a:ext cx="55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Coldest naturally occurring temperature (deep space)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75528" y="2751532"/>
            <a:ext cx="55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Coldest refrigerator (dilution fridge)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5528" y="3553533"/>
            <a:ext cx="559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cooling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86016" y="3959987"/>
            <a:ext cx="559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Specialized laser cooling techniques</a:t>
            </a:r>
          </a:p>
          <a:p>
            <a:pPr marL="284163" indent="-169863">
              <a:buFont typeface="Arial" panose="020B0604020202020204" pitchFamily="34" charset="0"/>
              <a:buChar char="•"/>
            </a:pPr>
            <a:r>
              <a:rPr lang="en-US" dirty="0"/>
              <a:t>evaporative cooling</a:t>
            </a:r>
          </a:p>
          <a:p>
            <a:pPr marL="284163" indent="-169863">
              <a:buFont typeface="Arial" panose="020B0604020202020204" pitchFamily="34" charset="0"/>
              <a:buChar char="•"/>
            </a:pPr>
            <a:r>
              <a:rPr lang="en-US" dirty="0"/>
              <a:t>velocity selection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939596" y="2119808"/>
            <a:ext cx="419100" cy="2543080"/>
          </a:xfrm>
          <a:prstGeom prst="rect">
            <a:avLst/>
          </a:prstGeom>
          <a:solidFill>
            <a:srgbClr val="FF0000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>
            <a:off x="6553200" y="1177661"/>
            <a:ext cx="190500" cy="1088717"/>
          </a:xfrm>
          <a:prstGeom prst="rightBrace">
            <a:avLst>
              <a:gd name="adj1" fmla="val 52777"/>
              <a:gd name="adj2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e 49"/>
          <p:cNvSpPr/>
          <p:nvPr/>
        </p:nvSpPr>
        <p:spPr>
          <a:xfrm>
            <a:off x="8426450" y="2807754"/>
            <a:ext cx="190500" cy="1088717"/>
          </a:xfrm>
          <a:prstGeom prst="rightBrace">
            <a:avLst>
              <a:gd name="adj1" fmla="val 52777"/>
              <a:gd name="adj2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898003" y="1264128"/>
            <a:ext cx="480549" cy="3844254"/>
            <a:chOff x="2385852" y="1313934"/>
            <a:chExt cx="480549" cy="289716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2392202" y="13139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385852" y="14663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395057" y="1620303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385852" y="17711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392202" y="19235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92202" y="20759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385852" y="22283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392202" y="23807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385852" y="25331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385852" y="26855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85852" y="28379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392202" y="29903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392202" y="31427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392202" y="32951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392202" y="34475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92202" y="35999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392202" y="37523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392202" y="39047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392202" y="40571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92202" y="4209534"/>
              <a:ext cx="471344" cy="156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2797289" y="3159879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300 µK</a:t>
            </a:r>
          </a:p>
        </p:txBody>
      </p:sp>
    </p:spTree>
    <p:extLst>
      <p:ext uri="{BB962C8B-B14F-4D97-AF65-F5344CB8AC3E}">
        <p14:creationId xmlns:p14="http://schemas.microsoft.com/office/powerpoint/2010/main" val="1494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43" grpId="0"/>
      <p:bldP spid="44" grpId="0"/>
      <p:bldP spid="47" grpId="0"/>
      <p:bldP spid="48" grpId="0"/>
      <p:bldP spid="51" grpId="0" animBg="1"/>
      <p:bldP spid="51" grpId="1" animBg="1"/>
      <p:bldP spid="51" grpId="2" animBg="1"/>
      <p:bldP spid="51" grpId="3" animBg="1"/>
      <p:bldP spid="51" grpId="4" animBg="1"/>
      <p:bldP spid="45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</p:spPr>
        <p:txBody>
          <a:bodyPr/>
          <a:lstStyle/>
          <a:p>
            <a:r>
              <a:rPr lang="en-US" dirty="0"/>
              <a:t>Atomic Interferometers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5F37F4-F908-432A-9DE0-5E88AA0D27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5" y="1343663"/>
            <a:ext cx="3895839" cy="1972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CF45D2-5A69-45C7-870F-D3B54E7A3B88}"/>
                  </a:ext>
                </a:extLst>
              </p:cNvPr>
              <p:cNvSpPr txBox="1"/>
              <p:nvPr/>
            </p:nvSpPr>
            <p:spPr>
              <a:xfrm>
                <a:off x="570635" y="3545883"/>
                <a:ext cx="3992105" cy="9529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𝑎𝑡𝑜𝑚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𝑑𝐵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CF45D2-5A69-45C7-870F-D3B54E7A3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35" y="3545883"/>
                <a:ext cx="3992105" cy="9529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472C9C-82A2-4375-8714-BBABC14751CB}"/>
                  </a:ext>
                </a:extLst>
              </p:cNvPr>
              <p:cNvSpPr txBox="1"/>
              <p:nvPr/>
            </p:nvSpPr>
            <p:spPr>
              <a:xfrm>
                <a:off x="1815331" y="4539736"/>
                <a:ext cx="150650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472C9C-82A2-4375-8714-BBABC1475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31" y="4539736"/>
                <a:ext cx="1506502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412" descr="Jenni-01E">
            <a:extLst>
              <a:ext uri="{FF2B5EF4-FFF2-40B4-BE49-F238E27FC236}">
                <a16:creationId xmlns:a16="http://schemas.microsoft.com/office/drawing/2014/main" id="{D5FF7CF7-8D47-4A0B-A160-222035B6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9325" y="1042856"/>
            <a:ext cx="1956416" cy="223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8EF66-7923-4E4A-995C-D055161784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549" t="11920" r="27445" b="10038"/>
          <a:stretch/>
        </p:blipFill>
        <p:spPr>
          <a:xfrm>
            <a:off x="10199242" y="1139320"/>
            <a:ext cx="1992757" cy="19795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A01E2E-9EB9-445B-A1F5-6840CEB4E6C7}"/>
              </a:ext>
            </a:extLst>
          </p:cNvPr>
          <p:cNvGrpSpPr/>
          <p:nvPr/>
        </p:nvGrpSpPr>
        <p:grpSpPr>
          <a:xfrm>
            <a:off x="5334077" y="3045500"/>
            <a:ext cx="2591305" cy="3092258"/>
            <a:chOff x="6157779" y="220624"/>
            <a:chExt cx="2765708" cy="3300376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F078CE44-E245-4C6F-9BE1-E963C0A2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197" y="1089282"/>
              <a:ext cx="2761290" cy="2431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3">
              <a:extLst>
                <a:ext uri="{FF2B5EF4-FFF2-40B4-BE49-F238E27FC236}">
                  <a16:creationId xmlns:a16="http://schemas.microsoft.com/office/drawing/2014/main" id="{81A50253-23B5-4CE1-817C-A3F26140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779" y="220624"/>
              <a:ext cx="2764455" cy="109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1">
              <a:extLst>
                <a:ext uri="{FF2B5EF4-FFF2-40B4-BE49-F238E27FC236}">
                  <a16:creationId xmlns:a16="http://schemas.microsoft.com/office/drawing/2014/main" id="{5CCF4A3D-AC53-49FA-998C-6D41C9E087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84723" y="2410950"/>
              <a:ext cx="2441442" cy="0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08C4A246-60CE-4D68-BCA9-6BEE69487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749" y="2222780"/>
              <a:ext cx="190838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>
                  <a:latin typeface="Calibri" panose="020F0502020204030204" pitchFamily="34" charset="0"/>
                </a:rPr>
                <a:t>40 velocity recoils</a:t>
              </a: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AE36021A-AFF5-46A4-A778-610516F2F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9720" y="261586"/>
              <a:ext cx="262936" cy="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(a)</a:t>
              </a:r>
            </a:p>
          </p:txBody>
        </p: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4CF951C4-7D12-4922-AD14-52EA1CFBC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159" y="1144872"/>
              <a:ext cx="269697" cy="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latin typeface="Calibri" panose="020F0502020204030204" pitchFamily="34" charset="0"/>
                </a:rPr>
                <a:t>(b)</a:t>
              </a: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SWaP+C</a:t>
            </a:r>
            <a:r>
              <a:rPr lang="en-US" dirty="0"/>
              <a:t> approach to GPS challenged navigation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BB66C1-69C7-40FB-BFAA-24E470C61DC1}"/>
              </a:ext>
            </a:extLst>
          </p:cNvPr>
          <p:cNvCxnSpPr>
            <a:cxnSpLocks/>
          </p:cNvCxnSpPr>
          <p:nvPr/>
        </p:nvCxnSpPr>
        <p:spPr>
          <a:xfrm flipH="1">
            <a:off x="4659343" y="1256757"/>
            <a:ext cx="22882" cy="4448967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004122E2-677F-4A6C-97D5-05920B5990F5}"/>
              </a:ext>
            </a:extLst>
          </p:cNvPr>
          <p:cNvSpPr txBox="1">
            <a:spLocks/>
          </p:cNvSpPr>
          <p:nvPr/>
        </p:nvSpPr>
        <p:spPr>
          <a:xfrm>
            <a:off x="8180018" y="3905991"/>
            <a:ext cx="3441348" cy="1346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37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ahoma"/>
              </a:rPr>
              <a:t>Atomic </a:t>
            </a:r>
            <a:r>
              <a:rPr lang="en-US" dirty="0" err="1">
                <a:solidFill>
                  <a:prstClr val="black"/>
                </a:solidFill>
                <a:latin typeface="Tahoma"/>
              </a:rPr>
              <a:t>Sagnac</a:t>
            </a:r>
            <a:r>
              <a:rPr lang="en-US" dirty="0">
                <a:solidFill>
                  <a:prstClr val="black"/>
                </a:solidFill>
                <a:latin typeface="Tahoma"/>
              </a:rPr>
              <a:t> interferometer exploits wave-like nature of cold atoms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2AA2D5-256B-46AE-8C44-847FE6522DF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2149" y="1251079"/>
            <a:ext cx="3473842" cy="1648248"/>
          </a:xfrm>
        </p:spPr>
        <p:txBody>
          <a:bodyPr/>
          <a:lstStyle/>
          <a:p>
            <a:r>
              <a:rPr lang="en-US" dirty="0"/>
              <a:t>Ultracold atoms manipulated by lasers &amp; lattices can maximize accelerometer 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9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6"/>
          </p:nvPr>
        </p:nvSpPr>
        <p:spPr>
          <a:xfrm>
            <a:off x="0" y="5901963"/>
            <a:ext cx="12192000" cy="495299"/>
          </a:xfrm>
        </p:spPr>
        <p:txBody>
          <a:bodyPr/>
          <a:lstStyle/>
          <a:p>
            <a:r>
              <a:rPr lang="en-US" dirty="0"/>
              <a:t>Overlapping optical lattices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048935" y="2239217"/>
            <a:ext cx="5700102" cy="3607449"/>
            <a:chOff x="322800" y="2449356"/>
            <a:chExt cx="6325048" cy="400296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/>
            <a:srcRect l="2888" b="3768"/>
            <a:stretch/>
          </p:blipFill>
          <p:spPr>
            <a:xfrm>
              <a:off x="1113183" y="2500124"/>
              <a:ext cx="5397210" cy="340487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061062" y="5866766"/>
              <a:ext cx="55867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-24                16                 -8                   0                   8                  16                24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19382" y="6082985"/>
              <a:ext cx="118481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∆f (recoils)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58567" y="3383856"/>
              <a:ext cx="27603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21316" y="3624754"/>
              <a:ext cx="43954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2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</a:t>
              </a:r>
              <a:r>
                <a:rPr lang="en-US" sz="1400" baseline="-25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</a:t>
              </a:r>
              <a:endParaRPr lang="en-US" sz="1400" baseline="-250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171175" y="4602449"/>
              <a:ext cx="43954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4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</a:t>
              </a:r>
              <a:r>
                <a:rPr lang="en-US" sz="1400" baseline="-25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</a:t>
              </a:r>
              <a:endParaRPr lang="en-US" sz="1400" baseline="-250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5170" y="3655985"/>
              <a:ext cx="49404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-2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</a:t>
              </a:r>
              <a:r>
                <a:rPr lang="en-US" sz="1400" baseline="-25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</a:t>
              </a:r>
              <a:endParaRPr lang="en-US" sz="1400" baseline="-250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055090" y="4620853"/>
              <a:ext cx="49404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-4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</a:t>
              </a:r>
              <a:r>
                <a:rPr lang="en-US" sz="1400" baseline="-25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r</a:t>
              </a:r>
              <a:endParaRPr lang="en-US" sz="1400" baseline="-250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20807" y="2449356"/>
              <a:ext cx="421910" cy="313932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-10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-20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-30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-304584" y="3797407"/>
              <a:ext cx="1624099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Energy (recoils)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 flipV="1">
              <a:off x="3354626" y="3788167"/>
              <a:ext cx="1005840" cy="0"/>
            </a:xfrm>
            <a:prstGeom prst="straightConnector1">
              <a:avLst/>
            </a:prstGeom>
            <a:noFill/>
            <a:ln w="22225">
              <a:solidFill>
                <a:sysClr val="windowText" lastClr="00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3557816" y="3753801"/>
              <a:ext cx="59945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</a:rPr>
                <a:t>Bragg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 rot="2900836">
              <a:off x="4520568" y="4082993"/>
              <a:ext cx="768099" cy="543861"/>
              <a:chOff x="5487994" y="4592746"/>
              <a:chExt cx="768099" cy="543861"/>
            </a:xfrm>
          </p:grpSpPr>
          <p:sp>
            <p:nvSpPr>
              <p:cNvPr id="60" name="Right Arrow 59"/>
              <p:cNvSpPr/>
              <p:nvPr/>
            </p:nvSpPr>
            <p:spPr>
              <a:xfrm>
                <a:off x="5487994" y="4592746"/>
                <a:ext cx="768099" cy="543861"/>
              </a:xfrm>
              <a:prstGeom prst="rightArrow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513850" y="4710787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Bloch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18462515">
              <a:off x="2378860" y="4075940"/>
              <a:ext cx="768099" cy="543861"/>
              <a:chOff x="3553614" y="4597759"/>
              <a:chExt cx="768099" cy="543861"/>
            </a:xfrm>
          </p:grpSpPr>
          <p:sp>
            <p:nvSpPr>
              <p:cNvPr id="63" name="Right Arrow 62"/>
              <p:cNvSpPr/>
              <p:nvPr/>
            </p:nvSpPr>
            <p:spPr>
              <a:xfrm rot="10800000">
                <a:off x="3553614" y="4597759"/>
                <a:ext cx="768099" cy="543861"/>
              </a:xfrm>
              <a:prstGeom prst="rightArrow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12249" y="4729191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Bloch</a:t>
                </a:r>
              </a:p>
            </p:txBody>
          </p:sp>
        </p:grpSp>
        <p:sp>
          <p:nvSpPr>
            <p:cNvPr id="65" name="Oval 64"/>
            <p:cNvSpPr/>
            <p:nvPr/>
          </p:nvSpPr>
          <p:spPr>
            <a:xfrm>
              <a:off x="2457696" y="3960396"/>
              <a:ext cx="182880" cy="18288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  <a:alpha val="60000"/>
                  </a:srgbClr>
                </a:gs>
                <a:gs pos="100000">
                  <a:srgbClr val="FF0000">
                    <a:tint val="23500"/>
                    <a:satMod val="160000"/>
                    <a:alpha val="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008210" y="3988476"/>
              <a:ext cx="182880" cy="18288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  <a:alpha val="60000"/>
                  </a:srgbClr>
                </a:gs>
                <a:gs pos="100000">
                  <a:srgbClr val="FF0000">
                    <a:tint val="23500"/>
                    <a:satMod val="160000"/>
                    <a:alpha val="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6491343" y="2568188"/>
              <a:ext cx="0" cy="3298943"/>
            </a:xfrm>
            <a:prstGeom prst="line">
              <a:avLst/>
            </a:prstGeom>
            <a:noFill/>
            <a:ln w="63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8" name="TextBox 67"/>
          <p:cNvSpPr txBox="1"/>
          <p:nvPr/>
        </p:nvSpPr>
        <p:spPr>
          <a:xfrm>
            <a:off x="271169" y="5281789"/>
            <a:ext cx="7700221" cy="4497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1400" dirty="0"/>
              <a:t>Atom Interferometers with Scalable Enclosed Area</a:t>
            </a:r>
          </a:p>
          <a:p>
            <a:pPr algn="l"/>
            <a:r>
              <a:rPr lang="en-US" sz="1400" dirty="0"/>
              <a:t>Müller </a:t>
            </a:r>
            <a:r>
              <a:rPr lang="en-US" sz="1400" dirty="0" err="1"/>
              <a:t>Chiow</a:t>
            </a:r>
            <a:r>
              <a:rPr lang="en-US" sz="1400" dirty="0"/>
              <a:t>, Herrmann, and Chu, Phys. Rev. Lett. 102, 240403 (2009)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57" y="2999859"/>
            <a:ext cx="5264677" cy="2086166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12EED493-16F2-4839-81C5-45162361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95300"/>
            <a:ext cx="11201400" cy="419100"/>
          </a:xfrm>
        </p:spPr>
        <p:txBody>
          <a:bodyPr/>
          <a:lstStyle/>
          <a:p>
            <a:r>
              <a:rPr lang="en-US" dirty="0"/>
              <a:t>Atomic Interferometers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91F53A4-04CA-4A60-8C45-3886598D070C}"/>
              </a:ext>
            </a:extLst>
          </p:cNvPr>
          <p:cNvSpPr txBox="1">
            <a:spLocks/>
          </p:cNvSpPr>
          <p:nvPr/>
        </p:nvSpPr>
        <p:spPr>
          <a:xfrm>
            <a:off x="558800" y="1030148"/>
            <a:ext cx="11074400" cy="9874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Overlapping optical lattices</a:t>
            </a:r>
          </a:p>
          <a:p>
            <a:pPr lvl="1"/>
            <a:r>
              <a:rPr lang="en-US" sz="2000" dirty="0"/>
              <a:t>Accelerate both halves of interferometer in opposite directions</a:t>
            </a:r>
          </a:p>
          <a:p>
            <a:pPr lvl="1"/>
            <a:r>
              <a:rPr lang="en-US" sz="2000" dirty="0"/>
              <a:t>First demonstrated by Berkeley group (Bragg-Bloch-Bragg)</a:t>
            </a:r>
          </a:p>
        </p:txBody>
      </p:sp>
    </p:spTree>
    <p:extLst>
      <p:ext uri="{BB962C8B-B14F-4D97-AF65-F5344CB8AC3E}">
        <p14:creationId xmlns:p14="http://schemas.microsoft.com/office/powerpoint/2010/main" val="1395005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simulations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81601" y="2287021"/>
            <a:ext cx="10931355" cy="3575166"/>
            <a:chOff x="539256" y="2859315"/>
            <a:chExt cx="10931355" cy="3575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256" y="2859315"/>
              <a:ext cx="10931355" cy="35751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7455" y="3072026"/>
              <a:ext cx="773750" cy="432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+4 </a:t>
              </a:r>
              <a:r>
                <a:rPr lang="en-US" sz="1400" dirty="0" err="1">
                  <a:latin typeface="Calibri" panose="020F0502020204030204" pitchFamily="34" charset="0"/>
                </a:rPr>
                <a:t>vr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8827" y="4805090"/>
              <a:ext cx="780514" cy="432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- 4 </a:t>
              </a:r>
              <a:r>
                <a:rPr lang="en-US" sz="1400" dirty="0" err="1">
                  <a:latin typeface="Calibri" panose="020F0502020204030204" pitchFamily="34" charset="0"/>
                </a:rPr>
                <a:t>vr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8807" y="3923757"/>
              <a:ext cx="1340715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7x Bloch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Accelerate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6028" y="3555821"/>
              <a:ext cx="899461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Bragg </a:t>
              </a:r>
            </a:p>
            <a:p>
              <a:r>
                <a:rPr lang="el-GR" sz="1400" dirty="0">
                  <a:latin typeface="Calibri" panose="020F0502020204030204" pitchFamily="34" charset="0"/>
                </a:rPr>
                <a:t>π</a:t>
              </a:r>
              <a:r>
                <a:rPr lang="en-US" sz="1400" dirty="0">
                  <a:latin typeface="Calibri" panose="020F0502020204030204" pitchFamily="34" charset="0"/>
                </a:rPr>
                <a:t>/2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31722" y="3958974"/>
              <a:ext cx="1370024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7x Bloch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Decelerate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1631" y="3941701"/>
              <a:ext cx="1340715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7x Bloch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Accelerate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68687" y="3941033"/>
              <a:ext cx="1370024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7x Bloch</a:t>
              </a:r>
            </a:p>
            <a:p>
              <a:r>
                <a:rPr lang="en-US" sz="1400" dirty="0">
                  <a:latin typeface="Calibri" panose="020F0502020204030204" pitchFamily="34" charset="0"/>
                </a:rPr>
                <a:t>Decelerate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32780" y="3708184"/>
              <a:ext cx="899461" cy="7358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Bragg </a:t>
              </a:r>
            </a:p>
            <a:p>
              <a:r>
                <a:rPr lang="el-GR" sz="1400" dirty="0">
                  <a:latin typeface="Calibri" panose="020F0502020204030204" pitchFamily="34" charset="0"/>
                </a:rPr>
                <a:t>π</a:t>
              </a:r>
              <a:r>
                <a:rPr lang="en-US" sz="1400" dirty="0">
                  <a:latin typeface="Calibri" panose="020F0502020204030204" pitchFamily="34" charset="0"/>
                </a:rPr>
                <a:t>/2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15356" y="3923757"/>
              <a:ext cx="1039241" cy="432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Bragg </a:t>
              </a:r>
              <a:r>
                <a:rPr lang="el-GR" sz="1400" dirty="0">
                  <a:latin typeface="Calibri" panose="020F0502020204030204" pitchFamily="34" charset="0"/>
                </a:rPr>
                <a:t>π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16508" y="2106086"/>
            <a:ext cx="8069943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/>
              <a:t>8 photon Bragg </a:t>
            </a:r>
            <a:r>
              <a:rPr lang="en-US" dirty="0" err="1"/>
              <a:t>beamsplitter</a:t>
            </a:r>
            <a:r>
              <a:rPr lang="en-US" dirty="0"/>
              <a:t> + 28 photon Bloch = 36 photon interferometer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A340E9-A499-4716-805C-7D625420E84F}"/>
              </a:ext>
            </a:extLst>
          </p:cNvPr>
          <p:cNvSpPr/>
          <p:nvPr/>
        </p:nvSpPr>
        <p:spPr>
          <a:xfrm>
            <a:off x="256004" y="1029998"/>
            <a:ext cx="10718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Simplified Hamiltonian with 40 momentum states, adiabatic elimination of excited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included by Monte Carlo average over Boltzmann distribution of atom velocities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Capability for Gauss-Markov treatment laser RIN and phase noise (not included below)</a:t>
            </a:r>
          </a:p>
        </p:txBody>
      </p:sp>
    </p:spTree>
    <p:extLst>
      <p:ext uri="{BB962C8B-B14F-4D97-AF65-F5344CB8AC3E}">
        <p14:creationId xmlns:p14="http://schemas.microsoft.com/office/powerpoint/2010/main" val="348520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considerations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Bragg </a:t>
            </a:r>
            <a:r>
              <a:rPr lang="en-US" dirty="0" err="1"/>
              <a:t>beamsplitter</a:t>
            </a:r>
            <a:r>
              <a:rPr lang="en-US" dirty="0"/>
              <a:t> efficiency strongly sensitive to </a:t>
            </a:r>
            <a:r>
              <a:rPr lang="en-US" dirty="0" err="1"/>
              <a:t>temperture</a:t>
            </a:r>
            <a:endParaRPr lang="en-US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9081975" y="6146356"/>
            <a:ext cx="762000" cy="2921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0" y="1596108"/>
            <a:ext cx="5073614" cy="41568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49615" y="1118165"/>
            <a:ext cx="4709014" cy="4433719"/>
            <a:chOff x="5828357" y="2185799"/>
            <a:chExt cx="4015618" cy="3780860"/>
          </a:xfrm>
        </p:grpSpPr>
        <p:sp>
          <p:nvSpPr>
            <p:cNvPr id="7" name="TextBox 6"/>
            <p:cNvSpPr txBox="1"/>
            <p:nvPr/>
          </p:nvSpPr>
          <p:spPr>
            <a:xfrm>
              <a:off x="6355513" y="2185799"/>
              <a:ext cx="348846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8 photon Bragg </a:t>
              </a:r>
              <a:r>
                <a:rPr lang="en-US" dirty="0" err="1">
                  <a:latin typeface="Calibri" panose="020F0502020204030204" pitchFamily="34" charset="0"/>
                </a:rPr>
                <a:t>beamsplitter</a:t>
              </a:r>
              <a:r>
                <a:rPr lang="en-US" dirty="0">
                  <a:latin typeface="Calibri" panose="020F0502020204030204" pitchFamily="34" charset="0"/>
                </a:rPr>
                <a:t> plus</a:t>
              </a:r>
            </a:p>
            <a:p>
              <a:r>
                <a:rPr lang="en-US" dirty="0">
                  <a:latin typeface="Calibri" panose="020F0502020204030204" pitchFamily="34" charset="0"/>
                </a:rPr>
                <a:t>7 Bloch oscillations each path</a:t>
              </a:r>
            </a:p>
            <a:p>
              <a:r>
                <a:rPr lang="en-US" dirty="0">
                  <a:latin typeface="Calibri" panose="020F0502020204030204" pitchFamily="34" charset="0"/>
                </a:rPr>
                <a:t>= 36 photon maximum separation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8357" y="3061830"/>
              <a:ext cx="3620444" cy="29048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763303" y="4673571"/>
              <a:ext cx="192025" cy="1536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6861013" y="4289521"/>
              <a:ext cx="94315" cy="369154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6831683" y="3786686"/>
              <a:ext cx="14977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Previous Bragg/Bloch data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8990793" y="4966799"/>
              <a:ext cx="230430" cy="2444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endCxn id="12" idx="1"/>
            </p:cNvCxnSpPr>
            <p:nvPr/>
          </p:nvCxnSpPr>
          <p:spPr bwMode="auto">
            <a:xfrm>
              <a:off x="8798768" y="4750381"/>
              <a:ext cx="225771" cy="252216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7816664" y="4500966"/>
              <a:ext cx="15361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</a:rPr>
                <a:t>Contrast &gt; 15%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256AAB9-27A2-4125-8993-7FE7CFF6680C}"/>
              </a:ext>
            </a:extLst>
          </p:cNvPr>
          <p:cNvSpPr/>
          <p:nvPr/>
        </p:nvSpPr>
        <p:spPr>
          <a:xfrm>
            <a:off x="495298" y="1066162"/>
            <a:ext cx="7187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Numerical simulations vs temperature</a:t>
            </a:r>
          </a:p>
        </p:txBody>
      </p:sp>
    </p:spTree>
    <p:extLst>
      <p:ext uri="{BB962C8B-B14F-4D97-AF65-F5344CB8AC3E}">
        <p14:creationId xmlns:p14="http://schemas.microsoft.com/office/powerpoint/2010/main" val="732779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Anomaly-Aided Navigation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54D2-9FC0-49C2-8802-9F357BD62D9C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EA4EA18-46D2-444A-B80F-43B3501F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5468731"/>
            <a:ext cx="10758056" cy="1176514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800" b="0" dirty="0"/>
              <a:t>Gravitational anomalies are caused by density variation in the Earth’s crust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800" b="0" dirty="0"/>
              <a:t>Compare gravity measurement to an a priori gravity map for a position update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800" b="0" dirty="0"/>
              <a:t>Similar to terrain-aided navigation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DF052-9800-4A31-9F57-D1131394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04" y="1463724"/>
            <a:ext cx="5028848" cy="3771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DE78FA-E2A2-445C-AAA2-154EE782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200" y="1684788"/>
            <a:ext cx="3565627" cy="3130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7C633-9D8A-4528-857C-FD414D8782D8}"/>
              </a:ext>
            </a:extLst>
          </p:cNvPr>
          <p:cNvSpPr txBox="1"/>
          <p:nvPr/>
        </p:nvSpPr>
        <p:spPr>
          <a:xfrm>
            <a:off x="3070512" y="5033519"/>
            <a:ext cx="1901537" cy="202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/>
              <a:t>Longitude [deg]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F8281-170B-4EA2-999C-3AF1F59AC248}"/>
              </a:ext>
            </a:extLst>
          </p:cNvPr>
          <p:cNvSpPr txBox="1"/>
          <p:nvPr/>
        </p:nvSpPr>
        <p:spPr>
          <a:xfrm rot="16200000">
            <a:off x="484047" y="2749465"/>
            <a:ext cx="1901537" cy="202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/>
              <a:t>Latitude [deg]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E018-A9BD-4520-A59F-ABDAA12378DA}"/>
              </a:ext>
            </a:extLst>
          </p:cNvPr>
          <p:cNvSpPr txBox="1"/>
          <p:nvPr/>
        </p:nvSpPr>
        <p:spPr>
          <a:xfrm rot="16200000">
            <a:off x="5022925" y="2749465"/>
            <a:ext cx="1901537" cy="202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/>
              <a:t>Anomaly [</a:t>
            </a:r>
            <a:r>
              <a:rPr lang="en-US" sz="1200" dirty="0" err="1"/>
              <a:t>uG</a:t>
            </a:r>
            <a:r>
              <a:rPr lang="en-US" sz="1200" dirty="0"/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AC7C3-2230-444D-9ACA-69436F7B36B1}"/>
              </a:ext>
            </a:extLst>
          </p:cNvPr>
          <p:cNvSpPr txBox="1"/>
          <p:nvPr/>
        </p:nvSpPr>
        <p:spPr>
          <a:xfrm>
            <a:off x="2401460" y="1272008"/>
            <a:ext cx="2286866" cy="5114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/>
              <a:t>Gravitational Anomaly Map [</a:t>
            </a:r>
            <a:r>
              <a:rPr lang="en-US" sz="1400" b="1" dirty="0" err="1"/>
              <a:t>uG</a:t>
            </a:r>
            <a:r>
              <a:rPr lang="en-US" sz="1400" b="1" dirty="0"/>
              <a:t>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C86402-B2C2-4B68-A8C2-24CD75B7C1AC}"/>
              </a:ext>
            </a:extLst>
          </p:cNvPr>
          <p:cNvSpPr txBox="1"/>
          <p:nvPr/>
        </p:nvSpPr>
        <p:spPr>
          <a:xfrm>
            <a:off x="7309657" y="1304609"/>
            <a:ext cx="2917305" cy="5114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b="1" dirty="0"/>
              <a:t>Corresponding Google Earth Map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7E7F9-2D77-4790-AEEE-FF472377C28F}"/>
              </a:ext>
            </a:extLst>
          </p:cNvPr>
          <p:cNvSpPr txBox="1"/>
          <p:nvPr/>
        </p:nvSpPr>
        <p:spPr>
          <a:xfrm>
            <a:off x="9770921" y="2753234"/>
            <a:ext cx="1523998" cy="566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France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D464F-A0E7-4961-82E6-09BE5944CA4E}"/>
              </a:ext>
            </a:extLst>
          </p:cNvPr>
          <p:cNvSpPr txBox="1"/>
          <p:nvPr/>
        </p:nvSpPr>
        <p:spPr>
          <a:xfrm>
            <a:off x="8477008" y="4466956"/>
            <a:ext cx="1523998" cy="566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Spain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D5FF9-8E74-4A4E-8FB4-29C56D1EF0A9}"/>
              </a:ext>
            </a:extLst>
          </p:cNvPr>
          <p:cNvSpPr txBox="1"/>
          <p:nvPr/>
        </p:nvSpPr>
        <p:spPr>
          <a:xfrm>
            <a:off x="9950671" y="1783501"/>
            <a:ext cx="1523998" cy="566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67F69E-D298-4E53-8D54-B3429F257510}"/>
              </a:ext>
            </a:extLst>
          </p:cNvPr>
          <p:cNvSpPr txBox="1"/>
          <p:nvPr/>
        </p:nvSpPr>
        <p:spPr>
          <a:xfrm>
            <a:off x="7576706" y="1684787"/>
            <a:ext cx="1523998" cy="566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Ireland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6243EA-8143-4D26-A942-D4BFA846BBD0}"/>
              </a:ext>
            </a:extLst>
          </p:cNvPr>
          <p:cNvSpPr/>
          <p:nvPr/>
        </p:nvSpPr>
        <p:spPr>
          <a:xfrm>
            <a:off x="2715580" y="2671500"/>
            <a:ext cx="709863" cy="5114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732C2D-F20F-4136-A8C5-23FC5870E28D}"/>
              </a:ext>
            </a:extLst>
          </p:cNvPr>
          <p:cNvSpPr/>
          <p:nvPr/>
        </p:nvSpPr>
        <p:spPr>
          <a:xfrm>
            <a:off x="7812081" y="2686562"/>
            <a:ext cx="709863" cy="51149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</p:spPr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54D2-9FC0-49C2-8802-9F357BD62D9C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64E1C57-41F5-4267-BDE4-711992ED540E}"/>
              </a:ext>
            </a:extLst>
          </p:cNvPr>
          <p:cNvSpPr txBox="1">
            <a:spLocks/>
          </p:cNvSpPr>
          <p:nvPr/>
        </p:nvSpPr>
        <p:spPr>
          <a:xfrm>
            <a:off x="342976" y="1192406"/>
            <a:ext cx="5557211" cy="5472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Honeywell Sans" panose="02010503040101060203" pitchFamily="50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37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Develop simulation for ship use-case</a:t>
            </a:r>
            <a:endParaRPr lang="en-US" alt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0" dirty="0"/>
              <a:t>Simulate strapdown IMU aided with high quality vertical accelerometer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0" dirty="0"/>
              <a:t>Simplification due to sea level 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0" dirty="0"/>
              <a:t>Implemented necessary components for simulation</a:t>
            </a:r>
          </a:p>
          <a:p>
            <a:pPr marL="573088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Sensor data generation</a:t>
            </a:r>
          </a:p>
          <a:p>
            <a:pPr marL="573088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Strapdown navigation</a:t>
            </a:r>
          </a:p>
          <a:p>
            <a:pPr marL="573088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Strapdown navigation error model</a:t>
            </a:r>
          </a:p>
          <a:p>
            <a:pPr marL="573088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Particle filter with gravitational anomaly measurement and map update</a:t>
            </a:r>
          </a:p>
          <a:p>
            <a:pPr marL="573088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Filters for comparison (EKF and PF with position measurement and direct anomaly measurement)</a:t>
            </a:r>
          </a:p>
          <a:p>
            <a:endParaRPr lang="en-US" altLang="en-US" sz="2000" dirty="0"/>
          </a:p>
          <a:p>
            <a:r>
              <a:rPr lang="en-US" altLang="en-US" sz="2000" dirty="0"/>
              <a:t>Conduct trade study with simulation</a:t>
            </a:r>
            <a:endParaRPr lang="en-US" alt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0" dirty="0"/>
              <a:t>Vary characteristics of system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0" dirty="0"/>
              <a:t>Vary initial conditions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D3AF6-106A-4D33-808C-E5337C5C8D80}"/>
              </a:ext>
            </a:extLst>
          </p:cNvPr>
          <p:cNvSpPr/>
          <p:nvPr/>
        </p:nvSpPr>
        <p:spPr>
          <a:xfrm>
            <a:off x="8967165" y="2406488"/>
            <a:ext cx="1747520" cy="138968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2EC99-BBE7-4C24-9222-58A900F4A4C6}"/>
              </a:ext>
            </a:extLst>
          </p:cNvPr>
          <p:cNvSpPr/>
          <p:nvPr/>
        </p:nvSpPr>
        <p:spPr>
          <a:xfrm>
            <a:off x="8975560" y="4161041"/>
            <a:ext cx="1747520" cy="721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251E39-47E6-490F-9AD1-82CFF90B5704}"/>
              </a:ext>
            </a:extLst>
          </p:cNvPr>
          <p:cNvSpPr/>
          <p:nvPr/>
        </p:nvSpPr>
        <p:spPr>
          <a:xfrm>
            <a:off x="6109777" y="2740580"/>
            <a:ext cx="1747520" cy="72136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375EE-9C39-4097-A69F-8322741CE082}"/>
              </a:ext>
            </a:extLst>
          </p:cNvPr>
          <p:cNvSpPr txBox="1"/>
          <p:nvPr/>
        </p:nvSpPr>
        <p:spPr>
          <a:xfrm>
            <a:off x="9134805" y="2499868"/>
            <a:ext cx="1412240" cy="5617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Strapdown Navigation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23579-CEE9-4AA3-91D4-CCB9B8E27CF2}"/>
              </a:ext>
            </a:extLst>
          </p:cNvPr>
          <p:cNvSpPr txBox="1"/>
          <p:nvPr/>
        </p:nvSpPr>
        <p:spPr>
          <a:xfrm>
            <a:off x="9134452" y="4379010"/>
            <a:ext cx="1412240" cy="449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Particle Filter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7AB6B-E810-4276-83AD-A41A1ECA184E}"/>
              </a:ext>
            </a:extLst>
          </p:cNvPr>
          <p:cNvSpPr txBox="1"/>
          <p:nvPr/>
        </p:nvSpPr>
        <p:spPr>
          <a:xfrm>
            <a:off x="6259198" y="2844690"/>
            <a:ext cx="1412240" cy="468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Sensor Data Generation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4225D7-C010-47C2-A8A1-94DD570A392C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7857297" y="3101260"/>
            <a:ext cx="1109868" cy="7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809FD5-3909-4C2B-A0B4-EB3B3E13A9C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0714685" y="3101330"/>
            <a:ext cx="907068" cy="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0DB545-D6A2-45C7-93AB-8DDD95D9FCB9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492531" y="4521721"/>
            <a:ext cx="483029" cy="418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77E622D-0D7B-4EFE-9BEB-53BDF87FC6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41764" y="3701412"/>
            <a:ext cx="1184562" cy="483030"/>
          </a:xfrm>
          <a:prstGeom prst="bentConnector3">
            <a:avLst>
              <a:gd name="adj1" fmla="val 10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FD277FB-C874-481E-AD43-4EF5BFCA8CEA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10201670" y="3622740"/>
            <a:ext cx="1420391" cy="377570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57803A-78FD-492E-AB7E-9F9DFCE3BAEF}"/>
              </a:ext>
            </a:extLst>
          </p:cNvPr>
          <p:cNvSpPr txBox="1"/>
          <p:nvPr/>
        </p:nvSpPr>
        <p:spPr>
          <a:xfrm>
            <a:off x="7908554" y="2802833"/>
            <a:ext cx="1225898" cy="252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Sensor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13E41-9296-4AF5-BA18-9DDC4DB007FB}"/>
              </a:ext>
            </a:extLst>
          </p:cNvPr>
          <p:cNvSpPr txBox="1"/>
          <p:nvPr/>
        </p:nvSpPr>
        <p:spPr>
          <a:xfrm>
            <a:off x="10817906" y="2601172"/>
            <a:ext cx="1013460" cy="4604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Navigation 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F19850-D03C-4127-96B0-F18C13E2590C}"/>
              </a:ext>
            </a:extLst>
          </p:cNvPr>
          <p:cNvSpPr txBox="1"/>
          <p:nvPr/>
        </p:nvSpPr>
        <p:spPr>
          <a:xfrm>
            <a:off x="7131544" y="3782939"/>
            <a:ext cx="1352591" cy="482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Nav and Sensor Error Estimates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EB254E-7F8E-43E1-A80D-5E3DCBEABA28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982871" y="2149475"/>
            <a:ext cx="666" cy="59110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9A9CC8-31A6-4011-9BD1-9360A4D3C83A}"/>
              </a:ext>
            </a:extLst>
          </p:cNvPr>
          <p:cNvSpPr txBox="1"/>
          <p:nvPr/>
        </p:nvSpPr>
        <p:spPr>
          <a:xfrm>
            <a:off x="6631399" y="1894937"/>
            <a:ext cx="1225898" cy="252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Trajectory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BA627-B6F1-4CFB-8B21-A58AB722714F}"/>
              </a:ext>
            </a:extLst>
          </p:cNvPr>
          <p:cNvSpPr txBox="1"/>
          <p:nvPr/>
        </p:nvSpPr>
        <p:spPr>
          <a:xfrm>
            <a:off x="9155171" y="3205583"/>
            <a:ext cx="1412240" cy="458680"/>
          </a:xfrm>
          <a:prstGeom prst="rect">
            <a:avLst/>
          </a:prstGeom>
          <a:solidFill>
            <a:srgbClr val="0070C0">
              <a:alpha val="36078"/>
            </a:srgbClr>
          </a:solidFill>
          <a:ln w="28575">
            <a:solidFill>
              <a:srgbClr val="000000"/>
            </a:solidFill>
            <a:prstDash val="dash"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dirty="0"/>
              <a:t>Error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F3CB61-D0C0-4617-A854-935C727841E8}"/>
              </a:ext>
            </a:extLst>
          </p:cNvPr>
          <p:cNvSpPr txBox="1"/>
          <p:nvPr/>
        </p:nvSpPr>
        <p:spPr>
          <a:xfrm>
            <a:off x="10785543" y="3598193"/>
            <a:ext cx="1055770" cy="6606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400" dirty="0"/>
              <a:t>Nav Solution, Sensor Data, Error Model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42CF75-9F84-4125-8726-FDDC3554B37C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9849320" y="4882401"/>
            <a:ext cx="0" cy="64538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B39FFF-E3EF-40E2-BD74-642C5F6C63D1}"/>
              </a:ext>
            </a:extLst>
          </p:cNvPr>
          <p:cNvSpPr txBox="1"/>
          <p:nvPr/>
        </p:nvSpPr>
        <p:spPr>
          <a:xfrm>
            <a:off x="9371656" y="5551691"/>
            <a:ext cx="1225898" cy="479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Gravitational Anomaly Map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3F8DE0-D59C-47B0-B7C7-49E4ACBB1894}"/>
              </a:ext>
            </a:extLst>
          </p:cNvPr>
          <p:cNvSpPr txBox="1"/>
          <p:nvPr/>
        </p:nvSpPr>
        <p:spPr>
          <a:xfrm>
            <a:off x="7032397" y="1360337"/>
            <a:ext cx="4068254" cy="398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/>
              <a:t>Block Diagram of Current Simulation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D40621-86D2-4DBF-941B-07F2AA3397D8}"/>
              </a:ext>
            </a:extLst>
          </p:cNvPr>
          <p:cNvSpPr/>
          <p:nvPr/>
        </p:nvSpPr>
        <p:spPr>
          <a:xfrm>
            <a:off x="5962650" y="1720445"/>
            <a:ext cx="6029325" cy="44930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 and Example result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95298" y="1372421"/>
            <a:ext cx="5600701" cy="5105398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Trajectory details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25 m/s (~50 knots)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110.5 km (68.7 miles), 1hr 13min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Constant sea level altitude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Constant velocity and heading, no wave motion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Trajectory covers region with strong East and North gradients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Filter details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IMU errors consistent with HG9900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Initial condition errors under 1km and 0.5 m/s in N and E directions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Map uncertainty captured in filter tuning, but no map errors in the simulation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Attitude error impact on gravity measurement not considered, negligible for this choice of trajectory</a:t>
            </a:r>
          </a:p>
          <a:p>
            <a:pPr lvl="1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54D2-9FC0-49C2-8802-9F357BD62D9C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2D7A58-83AF-41C3-B56E-44BB1004B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02" y="1846502"/>
            <a:ext cx="4818798" cy="3620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67742-74E4-4014-9021-2612A0E779C9}"/>
              </a:ext>
            </a:extLst>
          </p:cNvPr>
          <p:cNvSpPr txBox="1"/>
          <p:nvPr/>
        </p:nvSpPr>
        <p:spPr>
          <a:xfrm>
            <a:off x="9512300" y="3605080"/>
            <a:ext cx="1097280" cy="32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Start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5FABA-63D4-4089-AF39-08F6F78CD0EA}"/>
              </a:ext>
            </a:extLst>
          </p:cNvPr>
          <p:cNvSpPr txBox="1"/>
          <p:nvPr/>
        </p:nvSpPr>
        <p:spPr>
          <a:xfrm>
            <a:off x="8415020" y="3136899"/>
            <a:ext cx="1097280" cy="32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694575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</p:spPr>
        <p:txBody>
          <a:bodyPr/>
          <a:lstStyle/>
          <a:p>
            <a:r>
              <a:rPr lang="en-US" dirty="0"/>
              <a:t>Example Result Details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E54D2-9FC0-49C2-8802-9F357BD62D9C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Convergence associated with features on the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213FF-D4A4-4656-8A65-EFD3DE30D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0" t="2782" r="7914" b="50000"/>
          <a:stretch/>
        </p:blipFill>
        <p:spPr>
          <a:xfrm>
            <a:off x="914400" y="1239520"/>
            <a:ext cx="3159760" cy="337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16B7E-B3B2-4C5A-957B-ADC9DD58A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80" t="50797" r="6236" b="1986"/>
          <a:stretch/>
        </p:blipFill>
        <p:spPr>
          <a:xfrm>
            <a:off x="4876800" y="1239520"/>
            <a:ext cx="3309774" cy="3379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BA3C7-DF23-47AD-B9B2-9D908711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919" y="1290320"/>
            <a:ext cx="4046131" cy="3083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0DFFF5-B9A5-4DDB-9680-F55F766A7664}"/>
              </a:ext>
            </a:extLst>
          </p:cNvPr>
          <p:cNvSpPr txBox="1"/>
          <p:nvPr/>
        </p:nvSpPr>
        <p:spPr>
          <a:xfrm>
            <a:off x="11087995" y="2967573"/>
            <a:ext cx="264160" cy="289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/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25655-9B58-4146-9B14-B04C9F26BBFE}"/>
              </a:ext>
            </a:extLst>
          </p:cNvPr>
          <p:cNvSpPr/>
          <p:nvPr/>
        </p:nvSpPr>
        <p:spPr>
          <a:xfrm>
            <a:off x="11087995" y="3239707"/>
            <a:ext cx="11176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12262-DF51-49A8-81A6-F8071892D811}"/>
              </a:ext>
            </a:extLst>
          </p:cNvPr>
          <p:cNvSpPr/>
          <p:nvPr/>
        </p:nvSpPr>
        <p:spPr>
          <a:xfrm>
            <a:off x="8761355" y="2101787"/>
            <a:ext cx="11176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B074A-F063-4882-8DAF-FCD7F77406FC}"/>
              </a:ext>
            </a:extLst>
          </p:cNvPr>
          <p:cNvSpPr txBox="1"/>
          <p:nvPr/>
        </p:nvSpPr>
        <p:spPr>
          <a:xfrm>
            <a:off x="8873115" y="1888427"/>
            <a:ext cx="511436" cy="289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/>
              <a:t>4400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62716-DD11-4178-9D52-F5B5C3FA4BEE}"/>
              </a:ext>
            </a:extLst>
          </p:cNvPr>
          <p:cNvSpPr txBox="1"/>
          <p:nvPr/>
        </p:nvSpPr>
        <p:spPr>
          <a:xfrm>
            <a:off x="10599456" y="2693253"/>
            <a:ext cx="511436" cy="289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/>
              <a:t>1000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973445-32B8-446F-82F7-77EF287263E1}"/>
              </a:ext>
            </a:extLst>
          </p:cNvPr>
          <p:cNvSpPr txBox="1"/>
          <p:nvPr/>
        </p:nvSpPr>
        <p:spPr>
          <a:xfrm>
            <a:off x="9665595" y="2286000"/>
            <a:ext cx="511436" cy="289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/>
              <a:t>2900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FC1E3-C12E-40A0-BD82-89781DC8E343}"/>
              </a:ext>
            </a:extLst>
          </p:cNvPr>
          <p:cNvSpPr/>
          <p:nvPr/>
        </p:nvSpPr>
        <p:spPr>
          <a:xfrm>
            <a:off x="10510593" y="2929515"/>
            <a:ext cx="11176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44CEE-00FD-46D6-BF07-F0B1488226AC}"/>
              </a:ext>
            </a:extLst>
          </p:cNvPr>
          <p:cNvSpPr/>
          <p:nvPr/>
        </p:nvSpPr>
        <p:spPr>
          <a:xfrm>
            <a:off x="9553835" y="2499360"/>
            <a:ext cx="11176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698081-4C77-48B4-8DC4-C3C06CAECA03}"/>
              </a:ext>
            </a:extLst>
          </p:cNvPr>
          <p:cNvSpPr/>
          <p:nvPr/>
        </p:nvSpPr>
        <p:spPr>
          <a:xfrm>
            <a:off x="10065271" y="2747800"/>
            <a:ext cx="11176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45AFB-8286-4996-B605-87B3BB1D9775}"/>
              </a:ext>
            </a:extLst>
          </p:cNvPr>
          <p:cNvSpPr txBox="1"/>
          <p:nvPr/>
        </p:nvSpPr>
        <p:spPr>
          <a:xfrm>
            <a:off x="10177031" y="2510415"/>
            <a:ext cx="511436" cy="289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/>
              <a:t>2000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C5DC8C-C540-4B9A-A68B-DDA5A0883ECB}"/>
              </a:ext>
            </a:extLst>
          </p:cNvPr>
          <p:cNvSpPr/>
          <p:nvPr/>
        </p:nvSpPr>
        <p:spPr>
          <a:xfrm>
            <a:off x="1171305" y="4769848"/>
            <a:ext cx="9625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Vertical accel: 1 ug bias and -1 ppm scale factor for net 2 ug error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Vertical accel: VRW 1.25e-3 ft/s/rt(</a:t>
            </a:r>
            <a:r>
              <a:rPr lang="en-US" sz="1600" dirty="0" err="1"/>
              <a:t>hr</a:t>
            </a:r>
            <a:r>
              <a:rPr lang="en-US" sz="1600" dirty="0"/>
              <a:t>) (1/2 Q-Flex VRW)</a:t>
            </a:r>
          </a:p>
          <a:p>
            <a:pPr marL="5715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Map error and unmodeled anomaly error uncertainty of 0.5ug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95300" y="24307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/>
              <a:t>Distance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539802" y="242567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/>
              <a:t>Distance (</a:t>
            </a:r>
            <a:r>
              <a:rPr lang="en-US" dirty="0" err="1"/>
              <a:t>a.u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62805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8800" y="1030148"/>
            <a:ext cx="11074400" cy="1450293"/>
          </a:xfrm>
        </p:spPr>
        <p:txBody>
          <a:bodyPr/>
          <a:lstStyle/>
          <a:p>
            <a:r>
              <a:rPr lang="en-US" dirty="0"/>
              <a:t>Magnetic anomaly signal degraded at high altitudes, but applications remain</a:t>
            </a:r>
          </a:p>
          <a:p>
            <a:r>
              <a:rPr lang="en-US" dirty="0"/>
              <a:t>Proof of concept demonstrated by Air Force Institute of Technology</a:t>
            </a:r>
          </a:p>
          <a:p>
            <a:r>
              <a:rPr lang="en-US" dirty="0"/>
              <a:t>Miniature atomic magnetometers for scalar measurements are commercially available</a:t>
            </a:r>
          </a:p>
          <a:p>
            <a:r>
              <a:rPr lang="en-US" dirty="0"/>
              <a:t>Vector and gradient sensing may help to distinguish cabin noise from anomaly signal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Magnetic Anomaly aided navigation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50959" y="2679795"/>
            <a:ext cx="9631250" cy="3395529"/>
            <a:chOff x="1304190" y="2647919"/>
            <a:chExt cx="8824620" cy="31111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177" b="9658"/>
            <a:stretch/>
          </p:blipFill>
          <p:spPr>
            <a:xfrm>
              <a:off x="1611967" y="2859199"/>
              <a:ext cx="2743200" cy="23544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0799" b="9322"/>
            <a:stretch/>
          </p:blipFill>
          <p:spPr>
            <a:xfrm>
              <a:off x="4534300" y="2891140"/>
              <a:ext cx="2743200" cy="23136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0799" b="9101"/>
            <a:stretch/>
          </p:blipFill>
          <p:spPr>
            <a:xfrm>
              <a:off x="7385610" y="2854872"/>
              <a:ext cx="2743200" cy="237552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95025" y="5195868"/>
              <a:ext cx="2059619" cy="240593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99503" y="5187881"/>
              <a:ext cx="2059619" cy="240593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21734" y="5205637"/>
              <a:ext cx="2059619" cy="240593"/>
            </a:xfrm>
            <a:prstGeom prst="rect">
              <a:avLst/>
            </a:prstGeom>
            <a:solidFill>
              <a:schemeClr val="bg1"/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47713" y="5192031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200 km</a:t>
              </a: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>
              <a:off x="1623343" y="5345920"/>
              <a:ext cx="624370" cy="0"/>
            </a:xfrm>
            <a:prstGeom prst="straightConnector1">
              <a:avLst/>
            </a:prstGeom>
            <a:ln w="12700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988993" y="5345920"/>
              <a:ext cx="822960" cy="0"/>
            </a:xfrm>
            <a:prstGeom prst="straightConnector1">
              <a:avLst/>
            </a:prstGeom>
            <a:ln w="12700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1072396" y="4024912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120 km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475917" y="4541402"/>
              <a:ext cx="0" cy="637601"/>
            </a:xfrm>
            <a:prstGeom prst="straightConnector1">
              <a:avLst/>
            </a:prstGeom>
            <a:ln w="12700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469919" y="3048368"/>
              <a:ext cx="0" cy="721669"/>
            </a:xfrm>
            <a:prstGeom prst="straightConnector1">
              <a:avLst/>
            </a:prstGeom>
            <a:ln w="12700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896443" y="2673741"/>
              <a:ext cx="18582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Altitude = 500 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96778" y="2686000"/>
              <a:ext cx="19864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Altitude = 3500 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06320" y="2647919"/>
              <a:ext cx="21788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Altitude = 10500 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4611" y="5450591"/>
              <a:ext cx="5783278" cy="308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dirty="0"/>
                <a:t>Absolute positioning using the earth’s magnetic anomaly field </a:t>
              </a:r>
              <a:r>
                <a:rPr lang="en-US" dirty="0" err="1"/>
                <a:t>Canciani</a:t>
              </a:r>
              <a:r>
                <a:rPr lang="en-US" dirty="0"/>
                <a:t> and </a:t>
              </a:r>
              <a:r>
                <a:rPr lang="en-US" dirty="0" err="1"/>
                <a:t>Raquet</a:t>
              </a:r>
              <a:r>
                <a:rPr lang="en-US" dirty="0"/>
                <a:t>, J. Inst. Nav. 63, 111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D2580C-BBE0-4720-B500-67E3F9A2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66" y="792475"/>
            <a:ext cx="948969" cy="665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25CA3-35E7-409B-9344-DFAB4380C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0" y="3033012"/>
            <a:ext cx="1296770" cy="656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A32F5-C915-48BC-B709-87E5B8098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19" y="5602331"/>
            <a:ext cx="1627862" cy="579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61D6-9FCB-48AE-8670-A09933AE3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75" t="37879" r="18021" b="20982"/>
          <a:stretch/>
        </p:blipFill>
        <p:spPr>
          <a:xfrm>
            <a:off x="2617548" y="1685491"/>
            <a:ext cx="2857500" cy="1474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CD565-5270-4B6C-918C-B67E03DAD95A}"/>
              </a:ext>
            </a:extLst>
          </p:cNvPr>
          <p:cNvSpPr txBox="1"/>
          <p:nvPr/>
        </p:nvSpPr>
        <p:spPr>
          <a:xfrm>
            <a:off x="1944414" y="802524"/>
            <a:ext cx="44545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PhD. Penn State 2013 : Measurement of electric dipole moment of the electron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713A884-13D8-4464-96B7-FC347240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999" y="139851"/>
            <a:ext cx="3833309" cy="287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IMG_5813.jpg">
            <a:extLst>
              <a:ext uri="{FF2B5EF4-FFF2-40B4-BE49-F238E27FC236}">
                <a16:creationId xmlns:a16="http://schemas.microsoft.com/office/drawing/2014/main" id="{DFBC9240-BE4A-4A72-8323-B84DAC7478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196775" y="139851"/>
            <a:ext cx="1787244" cy="3640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5191A9-36A1-4F2A-9959-166A0F62322B}"/>
              </a:ext>
            </a:extLst>
          </p:cNvPr>
          <p:cNvSpPr txBox="1"/>
          <p:nvPr/>
        </p:nvSpPr>
        <p:spPr>
          <a:xfrm>
            <a:off x="2027372" y="3139092"/>
            <a:ext cx="81372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Army Research Laboratory, Adelphi MD, 2013 – 2017: Quantum communication, and sensing  with Rydberg atoms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FD852B-DE46-4553-A3E2-A3E9CC2E1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590" y="3915194"/>
            <a:ext cx="2599502" cy="1345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36C0F4-B537-4200-BC17-4ADE5E8568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69" y="3900678"/>
            <a:ext cx="3607145" cy="2404764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350241-CAF5-4825-A712-F37EAFF7771A}"/>
              </a:ext>
            </a:extLst>
          </p:cNvPr>
          <p:cNvSpPr txBox="1"/>
          <p:nvPr/>
        </p:nvSpPr>
        <p:spPr>
          <a:xfrm>
            <a:off x="2027372" y="5602331"/>
            <a:ext cx="34476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MITRE 2017-2018: consulting government on quantum and sensing technology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99FB8C-6473-43D3-9F8E-9114F58C5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9326" y="4016256"/>
            <a:ext cx="3172273" cy="217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9621" y="364015"/>
            <a:ext cx="10669579" cy="511862"/>
          </a:xfrm>
        </p:spPr>
        <p:txBody>
          <a:bodyPr/>
          <a:lstStyle/>
          <a:p>
            <a:r>
              <a:rPr lang="en-US" sz="2800" dirty="0"/>
              <a:t>Unshielded Vector atomic magnetometer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121559-6FAE-4C9F-95D5-751370D9C50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14568" y="1141046"/>
            <a:ext cx="9575060" cy="2957988"/>
          </a:xfrm>
        </p:spPr>
        <p:txBody>
          <a:bodyPr/>
          <a:lstStyle/>
          <a:p>
            <a:r>
              <a:rPr lang="en-US" sz="1400" dirty="0"/>
              <a:t>Measured magnetic noise higher than desired, but sufficient for magnetic anomaly </a:t>
            </a:r>
            <a:r>
              <a:rPr lang="en-US" sz="1400" dirty="0" err="1"/>
              <a:t>nav</a:t>
            </a:r>
            <a:endParaRPr lang="en-US" sz="1400" dirty="0"/>
          </a:p>
          <a:p>
            <a:pPr marL="560070" indent="-285750">
              <a:buFont typeface="Arial" panose="020B0604020202020204" pitchFamily="34" charset="0"/>
              <a:buChar char="•"/>
            </a:pPr>
            <a:r>
              <a:rPr lang="en-US" sz="1400" dirty="0"/>
              <a:t>Noise is nearly identical (except for low frequency and 60 Hz components), likely coming from the heater current or magnetic coils in the setup</a:t>
            </a:r>
          </a:p>
          <a:p>
            <a:endParaRPr lang="en-US" sz="1400" dirty="0"/>
          </a:p>
          <a:p>
            <a:r>
              <a:rPr lang="en-US" sz="1400" dirty="0"/>
              <a:t>Improving the setup could reduce magnetic noise below expected sensitivity, improvements may include</a:t>
            </a:r>
          </a:p>
          <a:p>
            <a:pPr lvl="1"/>
            <a:r>
              <a:rPr lang="en-US" sz="1400" dirty="0"/>
              <a:t>Improved heater using high frequency AC heating current</a:t>
            </a:r>
          </a:p>
          <a:p>
            <a:pPr lvl="1"/>
            <a:r>
              <a:rPr lang="en-US" sz="1400" dirty="0"/>
              <a:t>Lower noise current source for nulling coils</a:t>
            </a:r>
          </a:p>
          <a:p>
            <a:pPr lvl="1"/>
            <a:r>
              <a:rPr lang="en-US" sz="1400" dirty="0"/>
              <a:t>Sensing thermistor resistance using AC excitation current</a:t>
            </a:r>
          </a:p>
          <a:p>
            <a:pPr lvl="1"/>
            <a:r>
              <a:rPr lang="en-US" sz="1400" dirty="0"/>
              <a:t>Low noise frequency generator for B-field modulation</a:t>
            </a:r>
          </a:p>
          <a:p>
            <a:pPr lvl="1"/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196" y="2289688"/>
            <a:ext cx="6116947" cy="3824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6" r="15146" b="13896"/>
          <a:stretch/>
        </p:blipFill>
        <p:spPr>
          <a:xfrm>
            <a:off x="1066972" y="3447393"/>
            <a:ext cx="3963731" cy="23811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625F9-4D13-4696-A2ED-C47E131DF5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246422"/>
            <a:ext cx="11201401" cy="419100"/>
          </a:xfrm>
        </p:spPr>
        <p:txBody>
          <a:bodyPr/>
          <a:lstStyle/>
          <a:p>
            <a:r>
              <a:rPr lang="en-US" dirty="0"/>
              <a:t>Precision timing: atomic clocks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Portable, optical atomic clock: orders of magnitude increased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39574-9A33-4555-9582-299BDAD8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761" y="566048"/>
            <a:ext cx="8707519" cy="53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Miniature atomic Clocks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409701"/>
            <a:ext cx="11201401" cy="1322990"/>
          </a:xfrm>
        </p:spPr>
        <p:txBody>
          <a:bodyPr/>
          <a:lstStyle/>
          <a:p>
            <a:r>
              <a:rPr lang="en-US" dirty="0"/>
              <a:t>Chip scale atomic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DARPA CSAC, Army</a:t>
            </a:r>
          </a:p>
          <a:p>
            <a:r>
              <a:rPr lang="en-US" dirty="0"/>
              <a:t>Cold atom microwave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DARPA IMPACT, ACES</a:t>
            </a:r>
          </a:p>
          <a:p>
            <a:r>
              <a:rPr lang="en-US" dirty="0"/>
              <a:t>Two-photon rubidium optical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AFRL L-ROCK</a:t>
            </a:r>
          </a:p>
          <a:p>
            <a:r>
              <a:rPr lang="en-US" dirty="0"/>
              <a:t>Strontium optical lattice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DARPA A-</a:t>
            </a:r>
            <a:r>
              <a:rPr lang="en-US" dirty="0" err="1"/>
              <a:t>PhI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Footer, Arial Bold 10pt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Precision timing for GPS challenged environments</a:t>
            </a:r>
          </a:p>
        </p:txBody>
      </p:sp>
      <p:pic>
        <p:nvPicPr>
          <p:cNvPr id="8" name="Picture 2" descr="\\Mn14nt003\projects\CSAC\CSAC ManTech\picts\clock bo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1753" y="1268271"/>
            <a:ext cx="1779282" cy="161242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lum bright="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730" y="1184840"/>
            <a:ext cx="2131503" cy="177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\\Mn14nt003\projects\CSAC\CSAC ManTech\picts\clock_quarter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38" y="1184839"/>
            <a:ext cx="1880571" cy="17844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36523" y="3032241"/>
            <a:ext cx="32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Chip-scale atomic clock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193" y="3898523"/>
            <a:ext cx="1914660" cy="16819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01394" y="3856168"/>
            <a:ext cx="304008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/>
              <a:t>Optical grating for Magneto-optical trapping beams (DARPA ACES)</a:t>
            </a:r>
          </a:p>
        </p:txBody>
      </p:sp>
    </p:spTree>
    <p:extLst>
      <p:ext uri="{BB962C8B-B14F-4D97-AF65-F5344CB8AC3E}">
        <p14:creationId xmlns:p14="http://schemas.microsoft.com/office/powerpoint/2010/main" val="408035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Overview of Atomic Frequency Standard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825" y="1675806"/>
            <a:ext cx="3391793" cy="137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438" y="1753195"/>
            <a:ext cx="1940719" cy="175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3396258" y="1675805"/>
            <a:ext cx="6894552" cy="3820415"/>
            <a:chOff x="1828800" y="1219200"/>
            <a:chExt cx="2376488" cy="1143000"/>
          </a:xfrm>
        </p:grpSpPr>
        <p:pic>
          <p:nvPicPr>
            <p:cNvPr id="7196" name="Picture 412" descr="Jenni-01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8800" y="1219200"/>
              <a:ext cx="1205573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36867" t="44432" r="31261" b="20943"/>
            <a:stretch>
              <a:fillRect/>
            </a:stretch>
          </p:blipFill>
          <p:spPr bwMode="auto">
            <a:xfrm>
              <a:off x="3124200" y="1219200"/>
              <a:ext cx="1081088" cy="8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845720" y="5208985"/>
            <a:ext cx="5802809" cy="1419820"/>
            <a:chOff x="2286000" y="4980296"/>
            <a:chExt cx="5894387" cy="1420504"/>
          </a:xfrm>
        </p:grpSpPr>
        <p:grpSp>
          <p:nvGrpSpPr>
            <p:cNvPr id="7189" name="Group 34"/>
            <p:cNvGrpSpPr>
              <a:grpSpLocks/>
            </p:cNvGrpSpPr>
            <p:nvPr/>
          </p:nvGrpSpPr>
          <p:grpSpPr bwMode="auto">
            <a:xfrm>
              <a:off x="6019800" y="5181600"/>
              <a:ext cx="2160587" cy="1057275"/>
              <a:chOff x="3886200" y="4876800"/>
              <a:chExt cx="2895600" cy="1524000"/>
            </a:xfrm>
          </p:grpSpPr>
          <p:pic>
            <p:nvPicPr>
              <p:cNvPr id="7194" name="Picture 13" descr="072210.pn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62400" y="4953000"/>
                <a:ext cx="2667000" cy="140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9" name="Rectangle 118"/>
              <p:cNvSpPr/>
              <p:nvPr/>
            </p:nvSpPr>
            <p:spPr>
              <a:xfrm>
                <a:off x="3886560" y="4876384"/>
                <a:ext cx="2895240" cy="1523876"/>
              </a:xfrm>
              <a:prstGeom prst="rect">
                <a:avLst/>
              </a:prstGeom>
              <a:solidFill>
                <a:srgbClr val="4F81BD">
                  <a:alpha val="2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75" baseline="-250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19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0" y="5029201"/>
              <a:ext cx="1551491" cy="137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1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70911" y="4980296"/>
              <a:ext cx="1538897" cy="1360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2" name="TextBox 121"/>
            <p:cNvSpPr txBox="1">
              <a:spLocks noChangeArrowheads="1"/>
            </p:cNvSpPr>
            <p:nvPr/>
          </p:nvSpPr>
          <p:spPr bwMode="auto">
            <a:xfrm flipH="1">
              <a:off x="3779519" y="5334000"/>
              <a:ext cx="640081" cy="58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188">
                  <a:solidFill>
                    <a:srgbClr val="000000"/>
                  </a:solidFill>
                  <a:ea typeface="MS PGothic" pitchFamily="34" charset="-128"/>
                </a:rPr>
                <a:t>+</a:t>
              </a:r>
            </a:p>
          </p:txBody>
        </p:sp>
        <p:sp>
          <p:nvSpPr>
            <p:cNvPr id="123" name="Right Arrow 122"/>
            <p:cNvSpPr/>
            <p:nvPr/>
          </p:nvSpPr>
          <p:spPr>
            <a:xfrm>
              <a:off x="5639103" y="5486555"/>
              <a:ext cx="380966" cy="5330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81" baseline="-25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39"/>
          <p:cNvGrpSpPr>
            <a:grpSpLocks/>
          </p:cNvGrpSpPr>
          <p:nvPr/>
        </p:nvGrpSpPr>
        <p:grpSpPr bwMode="auto">
          <a:xfrm>
            <a:off x="1820170" y="3658196"/>
            <a:ext cx="1425773" cy="2082106"/>
            <a:chOff x="228600" y="3429000"/>
            <a:chExt cx="1448067" cy="2082682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39832" r="45061" b="16000"/>
            <a:stretch>
              <a:fillRect/>
            </a:stretch>
          </p:blipFill>
          <p:spPr bwMode="auto">
            <a:xfrm>
              <a:off x="228600" y="3429000"/>
              <a:ext cx="762000" cy="2082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Oval 124"/>
            <p:cNvSpPr/>
            <p:nvPr/>
          </p:nvSpPr>
          <p:spPr>
            <a:xfrm>
              <a:off x="685089" y="4496393"/>
              <a:ext cx="229756" cy="2277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81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296619" y="4496393"/>
              <a:ext cx="228245" cy="22777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81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1295756" y="4343058"/>
              <a:ext cx="380911" cy="381105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81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371333" y="4520212"/>
              <a:ext cx="228244" cy="461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81" baseline="-25000" dirty="0">
                <a:solidFill>
                  <a:prstClr val="white"/>
                </a:solidFill>
              </a:endParaRPr>
            </a:p>
          </p:txBody>
        </p:sp>
        <p:cxnSp>
          <p:nvCxnSpPr>
            <p:cNvPr id="131" name="Shape 130"/>
            <p:cNvCxnSpPr>
              <a:stCxn id="126" idx="4"/>
              <a:endCxn id="128" idx="4"/>
            </p:cNvCxnSpPr>
            <p:nvPr/>
          </p:nvCxnSpPr>
          <p:spPr>
            <a:xfrm rot="16200000" flipH="1">
              <a:off x="948110" y="4187550"/>
              <a:ext cx="1489" cy="1074714"/>
            </a:xfrm>
            <a:prstGeom prst="bentConnector3">
              <a:avLst>
                <a:gd name="adj1" fmla="val 14395466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133"/>
            <p:cNvCxnSpPr>
              <a:stCxn id="125" idx="0"/>
              <a:endCxn id="128" idx="0"/>
            </p:cNvCxnSpPr>
            <p:nvPr/>
          </p:nvCxnSpPr>
          <p:spPr>
            <a:xfrm rot="5400000" flipH="1" flipV="1">
              <a:off x="1066421" y="4076603"/>
              <a:ext cx="153336" cy="686245"/>
            </a:xfrm>
            <a:prstGeom prst="bentConnector3">
              <a:avLst>
                <a:gd name="adj1" fmla="val 2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7371459" y="3429001"/>
            <a:ext cx="3158237" cy="1179988"/>
            <a:chOff x="5867400" y="3429000"/>
            <a:chExt cx="3209285" cy="1179819"/>
          </a:xfrm>
        </p:grpSpPr>
        <p:pic>
          <p:nvPicPr>
            <p:cNvPr id="7179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8400" y="3429000"/>
              <a:ext cx="2724433" cy="879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TextBox 28"/>
            <p:cNvSpPr txBox="1">
              <a:spLocks noChangeArrowheads="1"/>
            </p:cNvSpPr>
            <p:nvPr/>
          </p:nvSpPr>
          <p:spPr bwMode="auto">
            <a:xfrm>
              <a:off x="5867400" y="4343400"/>
              <a:ext cx="3209285" cy="265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25" i="1" dirty="0">
                  <a:solidFill>
                    <a:srgbClr val="000000"/>
                  </a:solidFill>
                  <a:ea typeface="MS PGothic" pitchFamily="34" charset="-128"/>
                </a:rPr>
                <a:t>Pre-cooled atoms allow for long Ramsey times</a:t>
              </a:r>
            </a:p>
          </p:txBody>
        </p:sp>
      </p:grp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3667125" y="2549827"/>
            <a:ext cx="3866030" cy="2626380"/>
            <a:chOff x="1801368" y="1627742"/>
            <a:chExt cx="5608320" cy="3907316"/>
          </a:xfrm>
        </p:grpSpPr>
        <p:sp>
          <p:nvSpPr>
            <p:cNvPr id="31" name="Circular Arrow 30"/>
            <p:cNvSpPr/>
            <p:nvPr/>
          </p:nvSpPr>
          <p:spPr>
            <a:xfrm rot="18208363">
              <a:off x="2465942" y="1723845"/>
              <a:ext cx="3907316" cy="3715109"/>
            </a:xfrm>
            <a:prstGeom prst="circularArrow">
              <a:avLst>
                <a:gd name="adj1" fmla="val 16915"/>
                <a:gd name="adj2" fmla="val 1481940"/>
                <a:gd name="adj3" fmla="val 13415447"/>
                <a:gd name="adj4" fmla="val 15270899"/>
                <a:gd name="adj5" fmla="val 14856"/>
              </a:avLst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en-US" sz="1313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37688" y="1979195"/>
              <a:ext cx="1600200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5400" cap="rnd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fontScale="85000" lnSpcReduction="20000"/>
            </a:bodyPr>
            <a:lstStyle/>
            <a:p>
              <a:pPr algn="ctr">
                <a:defRPr/>
              </a:pPr>
              <a:r>
                <a:rPr lang="en-US" sz="1313" dirty="0"/>
                <a:t>1. Cooling and trapping </a:t>
              </a:r>
              <a:r>
                <a:rPr lang="en-US" sz="1313" baseline="30000" dirty="0"/>
                <a:t>87</a:t>
              </a:r>
              <a:r>
                <a:rPr lang="en-US" sz="1313" dirty="0"/>
                <a:t>Rb from vapor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8488" y="2191752"/>
              <a:ext cx="16002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5400" cap="rnd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fontScale="77500" lnSpcReduction="20000"/>
            </a:bodyPr>
            <a:lstStyle/>
            <a:p>
              <a:pPr algn="ctr">
                <a:defRPr/>
              </a:pPr>
              <a:r>
                <a:rPr lang="en-US" sz="1313" dirty="0"/>
                <a:t>2. State preparation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28488" y="3573379"/>
              <a:ext cx="19812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5400" cap="rnd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fontScale="77500" lnSpcReduction="20000"/>
            </a:bodyPr>
            <a:lstStyle/>
            <a:p>
              <a:pPr algn="ctr">
                <a:defRPr/>
              </a:pPr>
              <a:r>
                <a:rPr lang="en-US" sz="1313" dirty="0"/>
                <a:t>3. Microwave spectroscopy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74008" y="4848726"/>
              <a:ext cx="175260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5400" cap="rnd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fontScale="77500" lnSpcReduction="20000"/>
            </a:bodyPr>
            <a:lstStyle/>
            <a:p>
              <a:pPr algn="ctr">
                <a:defRPr/>
              </a:pPr>
              <a:r>
                <a:rPr lang="en-US" sz="1313" dirty="0"/>
                <a:t>4. Fluorescence readout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01368" y="4317332"/>
              <a:ext cx="160020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5000"/>
              </a:schemeClr>
            </a:solidFill>
            <a:ln w="25400" cap="rnd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fontScale="77500" lnSpcReduction="20000"/>
            </a:bodyPr>
            <a:lstStyle/>
            <a:p>
              <a:pPr algn="ctr">
                <a:defRPr/>
              </a:pPr>
              <a:r>
                <a:rPr lang="en-US" sz="1313" dirty="0"/>
                <a:t>5. Feedback to local oscillator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15526" y="1029475"/>
            <a:ext cx="308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microK</a:t>
            </a:r>
            <a:r>
              <a:rPr lang="en-US" dirty="0"/>
              <a:t> (10 millionths of a degree above absolute 0)</a:t>
            </a:r>
          </a:p>
        </p:txBody>
      </p:sp>
    </p:spTree>
    <p:extLst>
      <p:ext uri="{BB962C8B-B14F-4D97-AF65-F5344CB8AC3E}">
        <p14:creationId xmlns:p14="http://schemas.microsoft.com/office/powerpoint/2010/main" val="9670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22657 -0.2222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-11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SWaP</a:t>
            </a:r>
            <a:r>
              <a:rPr lang="en-US" dirty="0"/>
              <a:t>, long-term timing accuracy, without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175365" y="934273"/>
            <a:ext cx="7028400" cy="45368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Description – </a:t>
            </a:r>
            <a:r>
              <a:rPr lang="en-US" b="0" dirty="0"/>
              <a:t>combining </a:t>
            </a:r>
            <a:r>
              <a:rPr lang="en-US" b="0" dirty="0">
                <a:ea typeface="Times New Roman" panose="02020603050405020304" pitchFamily="18" charset="0"/>
              </a:rPr>
              <a:t>proven cold atom clock physics with miniature microwave and optical components to realize ultra-stable atomic timekeeping with game-changing low </a:t>
            </a:r>
            <a:r>
              <a:rPr lang="en-US" b="0" dirty="0" err="1">
                <a:ea typeface="Times New Roman" panose="02020603050405020304" pitchFamily="18" charset="0"/>
              </a:rPr>
              <a:t>SWaP</a:t>
            </a:r>
            <a:endParaRPr lang="en-US" b="0" dirty="0"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Differentiation/Advantage –</a:t>
            </a:r>
            <a:r>
              <a:rPr lang="en-US" b="0" dirty="0"/>
              <a:t> laser  cooled atoms promise 1000x increase in accuracy as compared to state of the art (CSAC), esp. over large temperature excursions.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Product Relevance – </a:t>
            </a:r>
            <a:r>
              <a:rPr lang="en-US" b="0" dirty="0"/>
              <a:t>GPS Anti-jam/Anti-spoof, secure </a:t>
            </a:r>
            <a:r>
              <a:rPr lang="en-US" b="0" dirty="0" err="1"/>
              <a:t>comms</a:t>
            </a:r>
            <a:r>
              <a:rPr lang="en-US" b="0" dirty="0"/>
              <a:t>, direct code </a:t>
            </a:r>
            <a:r>
              <a:rPr lang="en-US" b="0" dirty="0" err="1"/>
              <a:t>acq</a:t>
            </a:r>
            <a:r>
              <a:rPr lang="en-US" b="0" dirty="0"/>
              <a:t>. in military and commercial markets.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329" y="756862"/>
            <a:ext cx="1648656" cy="15458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7"/>
          <a:stretch/>
        </p:blipFill>
        <p:spPr>
          <a:xfrm rot="5400000" flipH="1">
            <a:off x="10138313" y="548415"/>
            <a:ext cx="1540932" cy="1979408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573751" y="2291915"/>
            <a:ext cx="4401205" cy="3569613"/>
            <a:chOff x="7573751" y="2735322"/>
            <a:chExt cx="4401205" cy="35696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8420" y="2769374"/>
              <a:ext cx="4346536" cy="344590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735659" y="2735322"/>
              <a:ext cx="23310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Initial testing to metrics.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39588" y="5935603"/>
              <a:ext cx="20271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Averaging time [s]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27078" y="4845656"/>
              <a:ext cx="6415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</a:t>
              </a:r>
              <a:r>
                <a:rPr lang="en-US" sz="2400" baseline="30000" dirty="0"/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08779" y="4845656"/>
              <a:ext cx="6415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</a:t>
              </a:r>
              <a:r>
                <a:rPr lang="en-US" sz="2400" baseline="30000" dirty="0"/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088729" y="4250061"/>
              <a:ext cx="3339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Allan deviation [</a:t>
              </a:r>
              <a:r>
                <a:rPr lang="en-US" dirty="0" err="1"/>
                <a:t>frac</a:t>
              </a:r>
              <a:r>
                <a:rPr lang="en-US" dirty="0"/>
                <a:t> frequency]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35" y="332872"/>
            <a:ext cx="11810355" cy="419100"/>
          </a:xfrm>
        </p:spPr>
        <p:txBody>
          <a:bodyPr/>
          <a:lstStyle/>
          <a:p>
            <a:r>
              <a:rPr lang="en-US" altLang="en-US" dirty="0"/>
              <a:t>Portable GPS-quality timekeeping (COASTER)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81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D5F7-4ACB-48A0-B2B5-9F4B1372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0" y="371173"/>
            <a:ext cx="12329652" cy="573957"/>
          </a:xfrm>
        </p:spPr>
        <p:txBody>
          <a:bodyPr/>
          <a:lstStyle/>
          <a:p>
            <a:r>
              <a:rPr lang="en-US" dirty="0"/>
              <a:t>Ultra-cold atoms with waveguide 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15F56-1FB7-4643-859A-29E4DAAD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7A48E-5B0A-4658-949D-3E359E57D7D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Photonic integrated circuits (PICs)</a:t>
            </a:r>
          </a:p>
          <a:p>
            <a:pPr marL="573088" lvl="1" indent="-342900"/>
            <a:r>
              <a:rPr lang="en-US" dirty="0"/>
              <a:t>Patterned waveguides</a:t>
            </a:r>
          </a:p>
          <a:p>
            <a:pPr marL="573088" lvl="1" indent="-342900"/>
            <a:r>
              <a:rPr lang="en-US" dirty="0"/>
              <a:t>Gratings that couple guided modes to free space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863F2-70A6-44F5-88AE-EA3EB3E84F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2327" y="3886201"/>
            <a:ext cx="5372100" cy="18637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</a:t>
            </a:r>
            <a:r>
              <a:rPr lang="en-US" dirty="0" err="1"/>
              <a:t>SWaP</a:t>
            </a:r>
            <a:r>
              <a:rPr lang="en-US" dirty="0"/>
              <a:t> physics package</a:t>
            </a:r>
          </a:p>
          <a:p>
            <a:pPr marL="573088" lvl="1" indent="-342900"/>
            <a:r>
              <a:rPr lang="en-US" dirty="0"/>
              <a:t>B-field coils</a:t>
            </a:r>
          </a:p>
          <a:p>
            <a:pPr marL="573088" lvl="1" indent="-342900"/>
            <a:r>
              <a:rPr lang="en-US" dirty="0"/>
              <a:t>UHV chamber</a:t>
            </a:r>
          </a:p>
          <a:p>
            <a:pPr marL="573088" lvl="1" indent="-342900"/>
            <a:r>
              <a:rPr lang="en-US" dirty="0"/>
              <a:t>RF interrogation &amp; detection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C648DC-F6A3-44F2-B4F7-BB5D4FB3A7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PICs promise significantly decreased size and weight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55F021-ECDE-4BBE-AB32-E683C0634B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517" y="1037900"/>
            <a:ext cx="3731665" cy="273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1685B-7A96-45E2-AB43-60B9873CE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04" t="7110" r="25659" b="20871"/>
          <a:stretch/>
        </p:blipFill>
        <p:spPr>
          <a:xfrm rot="5400000">
            <a:off x="7603286" y="576416"/>
            <a:ext cx="2730836" cy="364776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4E9A8F-4E83-49D5-AF1D-81A3FE74499C}"/>
              </a:ext>
            </a:extLst>
          </p:cNvPr>
          <p:cNvCxnSpPr>
            <a:cxnSpLocks/>
          </p:cNvCxnSpPr>
          <p:nvPr/>
        </p:nvCxnSpPr>
        <p:spPr>
          <a:xfrm flipV="1">
            <a:off x="8455742" y="2477728"/>
            <a:ext cx="1828800" cy="403123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A9A40C-B185-4AE0-A2B5-9E3F2CDF8DAE}"/>
              </a:ext>
            </a:extLst>
          </p:cNvPr>
          <p:cNvSpPr txBox="1"/>
          <p:nvPr/>
        </p:nvSpPr>
        <p:spPr>
          <a:xfrm rot="20868944">
            <a:off x="9100247" y="2633849"/>
            <a:ext cx="914400" cy="3146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4181944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Relative frequency instabilities of 3.2 x 10</a:t>
            </a:r>
            <a:r>
              <a:rPr lang="en-US" baseline="30000" dirty="0"/>
              <a:t>-19</a:t>
            </a:r>
            <a:r>
              <a:rPr lang="en-US" dirty="0"/>
              <a:t> achieved (NIST, </a:t>
            </a:r>
            <a:r>
              <a:rPr lang="en-US" dirty="0" err="1"/>
              <a:t>Yb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175365" y="934273"/>
            <a:ext cx="5920635" cy="29558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Ultra-stable continuous-wave laser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Ultra-narrow (doubly forbidden) atomic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Uses atomically stabilized laser to stabilize a frequency comb for clock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Takes advantage of inherently stable optical transition: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35" y="332872"/>
            <a:ext cx="11810355" cy="419100"/>
          </a:xfrm>
        </p:spPr>
        <p:txBody>
          <a:bodyPr/>
          <a:lstStyle/>
          <a:p>
            <a:r>
              <a:rPr lang="en-US" dirty="0"/>
              <a:t>Optical lattice clock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900" y="100764"/>
            <a:ext cx="8640236" cy="5810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9" name="TextBox 868">
                <a:extLst>
                  <a:ext uri="{FF2B5EF4-FFF2-40B4-BE49-F238E27FC236}">
                    <a16:creationId xmlns:a16="http://schemas.microsoft.com/office/drawing/2014/main" id="{9E959BC1-7058-442A-9AD3-726C2BD38587}"/>
                  </a:ext>
                </a:extLst>
              </p:cNvPr>
              <p:cNvSpPr txBox="1"/>
              <p:nvPr/>
            </p:nvSpPr>
            <p:spPr>
              <a:xfrm>
                <a:off x="1837747" y="4267346"/>
                <a:ext cx="2924152" cy="960006"/>
              </a:xfrm>
              <a:prstGeom prst="rect">
                <a:avLst/>
              </a:prstGeom>
              <a:noFill/>
              <a:ln w="28575">
                <a:solidFill>
                  <a:srgbClr val="E1261C"/>
                </a:solidFill>
              </a:ln>
            </p:spPr>
            <p:txBody>
              <a:bodyPr wrap="square" lIns="91440" tIns="91440" rIns="91440" bIns="91440" rtlCol="0">
                <a:spAutoFit/>
              </a:bodyPr>
              <a:lstStyle/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Arial" pitchFamily="34" charset="0"/>
                  </a:rPr>
                  <a:t> instability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sSub>
                          <m:sSubPr>
                            <m:ctrlP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69" name="TextBox 868">
                <a:extLst>
                  <a:ext uri="{FF2B5EF4-FFF2-40B4-BE49-F238E27FC236}">
                    <a16:creationId xmlns:a16="http://schemas.microsoft.com/office/drawing/2014/main" id="{9E959BC1-7058-442A-9AD3-726C2BD38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747" y="4267346"/>
                <a:ext cx="2924152" cy="960006"/>
              </a:xfrm>
              <a:prstGeom prst="rect">
                <a:avLst/>
              </a:prstGeom>
              <a:blipFill>
                <a:blip r:embed="rId4"/>
                <a:stretch>
                  <a:fillRect l="-1031"/>
                </a:stretch>
              </a:blipFill>
              <a:ln w="28575">
                <a:solidFill>
                  <a:srgbClr val="E12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1453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B3FF-CB6F-426F-A7BF-299ABAFA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SBS 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C315D-56C9-436C-A433-0622AE3D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464AE-8FB9-43E6-ADFB-F1AF4F4D70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SBS lasers could enable next generation of chip-scale optical clocks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D3E13-F991-4D69-9724-7B343D4CA589}"/>
              </a:ext>
            </a:extLst>
          </p:cNvPr>
          <p:cNvSpPr/>
          <p:nvPr/>
        </p:nvSpPr>
        <p:spPr>
          <a:xfrm>
            <a:off x="622874" y="5447627"/>
            <a:ext cx="10946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000000"/>
                </a:solidFill>
                <a:latin typeface="Helvetica" pitchFamily="2" charset="0"/>
              </a:rPr>
              <a:t>Gundavarapu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et al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., “Sub-hertz fundamental linewidth photonic integrated Brillouin laser,” Nature Photonics, </a:t>
            </a:r>
            <a:r>
              <a:rPr lang="en-US" sz="1200" b="1" dirty="0">
                <a:solidFill>
                  <a:srgbClr val="000000"/>
                </a:solidFill>
                <a:latin typeface="Helvetica" pitchFamily="2" charset="0"/>
              </a:rPr>
              <a:t>13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, 60-67 (2019)</a:t>
            </a:r>
            <a:endParaRPr lang="en-US" sz="1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A7F46-44CB-4A6E-B7B6-851D08B3A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" t="8962" r="64902" b="51257"/>
          <a:stretch/>
        </p:blipFill>
        <p:spPr>
          <a:xfrm>
            <a:off x="865843" y="1923947"/>
            <a:ext cx="2175990" cy="1590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D82A4-8474-4CA0-BAC3-34B2FC8C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17" y="3501358"/>
            <a:ext cx="4413659" cy="1891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C929A6-200A-4DDE-A353-E44D8576A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654" y="2080326"/>
            <a:ext cx="1664929" cy="1483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978BDA-9D96-4006-842F-25374C9B6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24"/>
          <a:stretch/>
        </p:blipFill>
        <p:spPr>
          <a:xfrm>
            <a:off x="6675408" y="1121527"/>
            <a:ext cx="5127149" cy="39224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75FADB-282D-43AC-9EFC-853FD1780FB8}"/>
              </a:ext>
            </a:extLst>
          </p:cNvPr>
          <p:cNvSpPr txBox="1"/>
          <p:nvPr/>
        </p:nvSpPr>
        <p:spPr>
          <a:xfrm>
            <a:off x="2108479" y="1026937"/>
            <a:ext cx="398206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Stimulated Brillouin scattering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Waveguide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Process narrows laser linewidth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6DDD7D-DED8-48AA-A357-CEAADC1DF818}"/>
                  </a:ext>
                </a:extLst>
              </p:cNvPr>
              <p:cNvSpPr txBox="1"/>
              <p:nvPr/>
            </p:nvSpPr>
            <p:spPr>
              <a:xfrm>
                <a:off x="9238982" y="1418916"/>
                <a:ext cx="2278973" cy="5224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𝒇𝒏𝒅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n-US" sz="2800" b="1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6DDD7D-DED8-48AA-A357-CEAADC1DF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982" y="1418916"/>
                <a:ext cx="2278973" cy="5224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25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86A5B-7C8A-4DEF-B781-20526B3A21B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Entangled photons could sync. distant satellites to &lt;1ps.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49238"/>
            <a:ext cx="8121650" cy="511175"/>
          </a:xfrm>
        </p:spPr>
        <p:txBody>
          <a:bodyPr/>
          <a:lstStyle/>
          <a:p>
            <a:r>
              <a:rPr lang="en-US" sz="2600" dirty="0"/>
              <a:t>Timing with entangled photons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1083"/>
          <a:stretch/>
        </p:blipFill>
        <p:spPr bwMode="auto">
          <a:xfrm>
            <a:off x="2072204" y="1202562"/>
            <a:ext cx="5029661" cy="30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 rot="1100830">
            <a:off x="3241909" y="2932842"/>
            <a:ext cx="147014" cy="255617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0825" t="58727" r="75673" b="36101"/>
          <a:stretch/>
        </p:blipFill>
        <p:spPr bwMode="auto">
          <a:xfrm>
            <a:off x="3158653" y="2913978"/>
            <a:ext cx="223219" cy="15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818714" y="2948016"/>
            <a:ext cx="211246" cy="502278"/>
            <a:chOff x="5376062" y="4749593"/>
            <a:chExt cx="211246" cy="502278"/>
          </a:xfrm>
        </p:grpSpPr>
        <p:sp>
          <p:nvSpPr>
            <p:cNvPr id="7" name="Rectangle 6"/>
            <p:cNvSpPr/>
            <p:nvPr/>
          </p:nvSpPr>
          <p:spPr>
            <a:xfrm rot="2333484">
              <a:off x="5489650" y="4749593"/>
              <a:ext cx="89288" cy="394818"/>
            </a:xfrm>
            <a:prstGeom prst="rect">
              <a:avLst/>
            </a:prstGeom>
            <a:solidFill>
              <a:srgbClr val="7EF3F6"/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900000">
              <a:off x="5498020" y="4749593"/>
              <a:ext cx="89288" cy="394818"/>
            </a:xfrm>
            <a:prstGeom prst="rect">
              <a:avLst/>
            </a:prstGeom>
            <a:noFill/>
            <a:ln w="9525" cmpd="sng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376062" y="5128684"/>
              <a:ext cx="143583" cy="123187"/>
            </a:xfrm>
            <a:custGeom>
              <a:avLst/>
              <a:gdLst>
                <a:gd name="connsiteX0" fmla="*/ 6702 w 144815"/>
                <a:gd name="connsiteY0" fmla="*/ 0 h 117150"/>
                <a:gd name="connsiteX1" fmla="*/ 4321 w 144815"/>
                <a:gd name="connsiteY1" fmla="*/ 73819 h 117150"/>
                <a:gd name="connsiteX2" fmla="*/ 56709 w 144815"/>
                <a:gd name="connsiteY2" fmla="*/ 116681 h 117150"/>
                <a:gd name="connsiteX3" fmla="*/ 144815 w 144815"/>
                <a:gd name="connsiteY3" fmla="*/ 92869 h 117150"/>
                <a:gd name="connsiteX0" fmla="*/ 5324 w 143437"/>
                <a:gd name="connsiteY0" fmla="*/ 0 h 156889"/>
                <a:gd name="connsiteX1" fmla="*/ 2943 w 143437"/>
                <a:gd name="connsiteY1" fmla="*/ 73819 h 156889"/>
                <a:gd name="connsiteX2" fmla="*/ 36396 w 143437"/>
                <a:gd name="connsiteY2" fmla="*/ 156754 h 156889"/>
                <a:gd name="connsiteX3" fmla="*/ 143437 w 143437"/>
                <a:gd name="connsiteY3" fmla="*/ 92869 h 156889"/>
                <a:gd name="connsiteX0" fmla="*/ 22126 w 160239"/>
                <a:gd name="connsiteY0" fmla="*/ 0 h 156754"/>
                <a:gd name="connsiteX1" fmla="*/ 810 w 160239"/>
                <a:gd name="connsiteY1" fmla="*/ 92677 h 156754"/>
                <a:gd name="connsiteX2" fmla="*/ 53198 w 160239"/>
                <a:gd name="connsiteY2" fmla="*/ 156754 h 156754"/>
                <a:gd name="connsiteX3" fmla="*/ 160239 w 160239"/>
                <a:gd name="connsiteY3" fmla="*/ 92869 h 156754"/>
                <a:gd name="connsiteX0" fmla="*/ 5324 w 143437"/>
                <a:gd name="connsiteY0" fmla="*/ 0 h 156754"/>
                <a:gd name="connsiteX1" fmla="*/ 2943 w 143437"/>
                <a:gd name="connsiteY1" fmla="*/ 92677 h 156754"/>
                <a:gd name="connsiteX2" fmla="*/ 36396 w 143437"/>
                <a:gd name="connsiteY2" fmla="*/ 156754 h 156754"/>
                <a:gd name="connsiteX3" fmla="*/ 143437 w 143437"/>
                <a:gd name="connsiteY3" fmla="*/ 92869 h 156754"/>
                <a:gd name="connsiteX0" fmla="*/ 6241 w 144354"/>
                <a:gd name="connsiteY0" fmla="*/ 0 h 137896"/>
                <a:gd name="connsiteX1" fmla="*/ 3860 w 144354"/>
                <a:gd name="connsiteY1" fmla="*/ 92677 h 137896"/>
                <a:gd name="connsiteX2" fmla="*/ 49937 w 144354"/>
                <a:gd name="connsiteY2" fmla="*/ 137896 h 137896"/>
                <a:gd name="connsiteX3" fmla="*/ 144354 w 144354"/>
                <a:gd name="connsiteY3" fmla="*/ 92869 h 137896"/>
                <a:gd name="connsiteX0" fmla="*/ 6241 w 144354"/>
                <a:gd name="connsiteY0" fmla="*/ 0 h 138760"/>
                <a:gd name="connsiteX1" fmla="*/ 3860 w 144354"/>
                <a:gd name="connsiteY1" fmla="*/ 92677 h 138760"/>
                <a:gd name="connsiteX2" fmla="*/ 49937 w 144354"/>
                <a:gd name="connsiteY2" fmla="*/ 137896 h 138760"/>
                <a:gd name="connsiteX3" fmla="*/ 144354 w 144354"/>
                <a:gd name="connsiteY3" fmla="*/ 92869 h 1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54" h="138760">
                  <a:moveTo>
                    <a:pt x="6241" y="0"/>
                  </a:moveTo>
                  <a:cubicBezTo>
                    <a:pt x="883" y="27186"/>
                    <a:pt x="-3423" y="69694"/>
                    <a:pt x="3860" y="92677"/>
                  </a:cubicBezTo>
                  <a:cubicBezTo>
                    <a:pt x="11143" y="115660"/>
                    <a:pt x="30729" y="130792"/>
                    <a:pt x="49937" y="137896"/>
                  </a:cubicBezTo>
                  <a:cubicBezTo>
                    <a:pt x="69145" y="145000"/>
                    <a:pt x="112009" y="106362"/>
                    <a:pt x="144354" y="92869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Oval 71"/>
          <p:cNvSpPr/>
          <p:nvPr/>
        </p:nvSpPr>
        <p:spPr>
          <a:xfrm>
            <a:off x="2038968" y="2559186"/>
            <a:ext cx="833479" cy="511044"/>
          </a:xfrm>
          <a:prstGeom prst="ellipse">
            <a:avLst/>
          </a:prstGeom>
          <a:noFill/>
          <a:ln w="19050" cmpd="sng">
            <a:solidFill>
              <a:srgbClr val="03F903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943246" y="2559186"/>
            <a:ext cx="511044" cy="511044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2676137" y="1959536"/>
            <a:ext cx="2839345" cy="843768"/>
          </a:xfrm>
          <a:prstGeom prst="line">
            <a:avLst/>
          </a:prstGeom>
          <a:ln w="38100" cmpd="sng">
            <a:solidFill>
              <a:srgbClr val="A365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240322" y="1953678"/>
            <a:ext cx="2285204" cy="849626"/>
          </a:xfrm>
          <a:prstGeom prst="line">
            <a:avLst/>
          </a:prstGeom>
          <a:ln w="38100" cmpd="sng">
            <a:solidFill>
              <a:srgbClr val="A365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647264" y="2824271"/>
            <a:ext cx="3024751" cy="761659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240322" y="2815861"/>
            <a:ext cx="2431692" cy="76592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Freeform 90"/>
          <p:cNvSpPr/>
          <p:nvPr/>
        </p:nvSpPr>
        <p:spPr>
          <a:xfrm>
            <a:off x="4024208" y="2041725"/>
            <a:ext cx="3191539" cy="1371212"/>
          </a:xfrm>
          <a:custGeom>
            <a:avLst/>
            <a:gdLst>
              <a:gd name="connsiteX0" fmla="*/ 1312322 w 4453042"/>
              <a:gd name="connsiteY0" fmla="*/ 85652 h 1366557"/>
              <a:gd name="connsiteX1" fmla="*/ 877982 w 4453042"/>
              <a:gd name="connsiteY1" fmla="*/ 199952 h 1366557"/>
              <a:gd name="connsiteX2" fmla="*/ 496982 w 4453042"/>
              <a:gd name="connsiteY2" fmla="*/ 321872 h 1366557"/>
              <a:gd name="connsiteX3" fmla="*/ 39782 w 4453042"/>
              <a:gd name="connsiteY3" fmla="*/ 504752 h 1366557"/>
              <a:gd name="connsiteX4" fmla="*/ 24542 w 4453042"/>
              <a:gd name="connsiteY4" fmla="*/ 626672 h 1366557"/>
              <a:gd name="connsiteX5" fmla="*/ 47402 w 4453042"/>
              <a:gd name="connsiteY5" fmla="*/ 817172 h 1366557"/>
              <a:gd name="connsiteX6" fmla="*/ 161702 w 4453042"/>
              <a:gd name="connsiteY6" fmla="*/ 969572 h 1366557"/>
              <a:gd name="connsiteX7" fmla="*/ 596042 w 4453042"/>
              <a:gd name="connsiteY7" fmla="*/ 1144832 h 1366557"/>
              <a:gd name="connsiteX8" fmla="*/ 1563782 w 4453042"/>
              <a:gd name="connsiteY8" fmla="*/ 1335332 h 1366557"/>
              <a:gd name="connsiteX9" fmla="*/ 2927762 w 4453042"/>
              <a:gd name="connsiteY9" fmla="*/ 1327712 h 1366557"/>
              <a:gd name="connsiteX10" fmla="*/ 4337462 w 4453042"/>
              <a:gd name="connsiteY10" fmla="*/ 961952 h 1366557"/>
              <a:gd name="connsiteX11" fmla="*/ 4177442 w 4453042"/>
              <a:gd name="connsiteY11" fmla="*/ 451412 h 1366557"/>
              <a:gd name="connsiteX12" fmla="*/ 2638202 w 4453042"/>
              <a:gd name="connsiteY12" fmla="*/ 17072 h 1366557"/>
              <a:gd name="connsiteX13" fmla="*/ 2295302 w 4453042"/>
              <a:gd name="connsiteY13" fmla="*/ 93272 h 1366557"/>
              <a:gd name="connsiteX14" fmla="*/ 1586642 w 4453042"/>
              <a:gd name="connsiteY14" fmla="*/ 146612 h 1366557"/>
              <a:gd name="connsiteX15" fmla="*/ 1312322 w 4453042"/>
              <a:gd name="connsiteY15" fmla="*/ 85652 h 1366557"/>
              <a:gd name="connsiteX0" fmla="*/ 1312322 w 4453042"/>
              <a:gd name="connsiteY0" fmla="*/ 85652 h 1337825"/>
              <a:gd name="connsiteX1" fmla="*/ 877982 w 4453042"/>
              <a:gd name="connsiteY1" fmla="*/ 199952 h 1337825"/>
              <a:gd name="connsiteX2" fmla="*/ 496982 w 4453042"/>
              <a:gd name="connsiteY2" fmla="*/ 321872 h 1337825"/>
              <a:gd name="connsiteX3" fmla="*/ 39782 w 4453042"/>
              <a:gd name="connsiteY3" fmla="*/ 504752 h 1337825"/>
              <a:gd name="connsiteX4" fmla="*/ 24542 w 4453042"/>
              <a:gd name="connsiteY4" fmla="*/ 626672 h 1337825"/>
              <a:gd name="connsiteX5" fmla="*/ 47402 w 4453042"/>
              <a:gd name="connsiteY5" fmla="*/ 817172 h 1337825"/>
              <a:gd name="connsiteX6" fmla="*/ 161702 w 4453042"/>
              <a:gd name="connsiteY6" fmla="*/ 969572 h 1337825"/>
              <a:gd name="connsiteX7" fmla="*/ 596042 w 4453042"/>
              <a:gd name="connsiteY7" fmla="*/ 1144832 h 1337825"/>
              <a:gd name="connsiteX8" fmla="*/ 1563782 w 4453042"/>
              <a:gd name="connsiteY8" fmla="*/ 1335332 h 1337825"/>
              <a:gd name="connsiteX9" fmla="*/ 2097182 w 4453042"/>
              <a:gd name="connsiteY9" fmla="*/ 1243892 h 1337825"/>
              <a:gd name="connsiteX10" fmla="*/ 2927762 w 4453042"/>
              <a:gd name="connsiteY10" fmla="*/ 1327712 h 1337825"/>
              <a:gd name="connsiteX11" fmla="*/ 4337462 w 4453042"/>
              <a:gd name="connsiteY11" fmla="*/ 961952 h 1337825"/>
              <a:gd name="connsiteX12" fmla="*/ 4177442 w 4453042"/>
              <a:gd name="connsiteY12" fmla="*/ 451412 h 1337825"/>
              <a:gd name="connsiteX13" fmla="*/ 2638202 w 4453042"/>
              <a:gd name="connsiteY13" fmla="*/ 17072 h 1337825"/>
              <a:gd name="connsiteX14" fmla="*/ 2295302 w 4453042"/>
              <a:gd name="connsiteY14" fmla="*/ 93272 h 1337825"/>
              <a:gd name="connsiteX15" fmla="*/ 1586642 w 4453042"/>
              <a:gd name="connsiteY15" fmla="*/ 146612 h 1337825"/>
              <a:gd name="connsiteX16" fmla="*/ 1312322 w 4453042"/>
              <a:gd name="connsiteY16" fmla="*/ 85652 h 1337825"/>
              <a:gd name="connsiteX0" fmla="*/ 1312322 w 4453042"/>
              <a:gd name="connsiteY0" fmla="*/ 85652 h 1346361"/>
              <a:gd name="connsiteX1" fmla="*/ 877982 w 4453042"/>
              <a:gd name="connsiteY1" fmla="*/ 199952 h 1346361"/>
              <a:gd name="connsiteX2" fmla="*/ 496982 w 4453042"/>
              <a:gd name="connsiteY2" fmla="*/ 321872 h 1346361"/>
              <a:gd name="connsiteX3" fmla="*/ 39782 w 4453042"/>
              <a:gd name="connsiteY3" fmla="*/ 504752 h 1346361"/>
              <a:gd name="connsiteX4" fmla="*/ 24542 w 4453042"/>
              <a:gd name="connsiteY4" fmla="*/ 626672 h 1346361"/>
              <a:gd name="connsiteX5" fmla="*/ 47402 w 4453042"/>
              <a:gd name="connsiteY5" fmla="*/ 817172 h 1346361"/>
              <a:gd name="connsiteX6" fmla="*/ 161702 w 4453042"/>
              <a:gd name="connsiteY6" fmla="*/ 969572 h 1346361"/>
              <a:gd name="connsiteX7" fmla="*/ 596042 w 4453042"/>
              <a:gd name="connsiteY7" fmla="*/ 1144832 h 1346361"/>
              <a:gd name="connsiteX8" fmla="*/ 1563782 w 4453042"/>
              <a:gd name="connsiteY8" fmla="*/ 1335332 h 1346361"/>
              <a:gd name="connsiteX9" fmla="*/ 2028602 w 4453042"/>
              <a:gd name="connsiteY9" fmla="*/ 1297232 h 1346361"/>
              <a:gd name="connsiteX10" fmla="*/ 2927762 w 4453042"/>
              <a:gd name="connsiteY10" fmla="*/ 1327712 h 1346361"/>
              <a:gd name="connsiteX11" fmla="*/ 4337462 w 4453042"/>
              <a:gd name="connsiteY11" fmla="*/ 961952 h 1346361"/>
              <a:gd name="connsiteX12" fmla="*/ 4177442 w 4453042"/>
              <a:gd name="connsiteY12" fmla="*/ 451412 h 1346361"/>
              <a:gd name="connsiteX13" fmla="*/ 2638202 w 4453042"/>
              <a:gd name="connsiteY13" fmla="*/ 17072 h 1346361"/>
              <a:gd name="connsiteX14" fmla="*/ 2295302 w 4453042"/>
              <a:gd name="connsiteY14" fmla="*/ 93272 h 1346361"/>
              <a:gd name="connsiteX15" fmla="*/ 1586642 w 4453042"/>
              <a:gd name="connsiteY15" fmla="*/ 146612 h 1346361"/>
              <a:gd name="connsiteX16" fmla="*/ 1312322 w 4453042"/>
              <a:gd name="connsiteY16" fmla="*/ 85652 h 1346361"/>
              <a:gd name="connsiteX0" fmla="*/ 1312322 w 4453042"/>
              <a:gd name="connsiteY0" fmla="*/ 85405 h 1346114"/>
              <a:gd name="connsiteX1" fmla="*/ 877982 w 4453042"/>
              <a:gd name="connsiteY1" fmla="*/ 199705 h 1346114"/>
              <a:gd name="connsiteX2" fmla="*/ 496982 w 4453042"/>
              <a:gd name="connsiteY2" fmla="*/ 321625 h 1346114"/>
              <a:gd name="connsiteX3" fmla="*/ 39782 w 4453042"/>
              <a:gd name="connsiteY3" fmla="*/ 504505 h 1346114"/>
              <a:gd name="connsiteX4" fmla="*/ 24542 w 4453042"/>
              <a:gd name="connsiteY4" fmla="*/ 626425 h 1346114"/>
              <a:gd name="connsiteX5" fmla="*/ 47402 w 4453042"/>
              <a:gd name="connsiteY5" fmla="*/ 816925 h 1346114"/>
              <a:gd name="connsiteX6" fmla="*/ 161702 w 4453042"/>
              <a:gd name="connsiteY6" fmla="*/ 969325 h 1346114"/>
              <a:gd name="connsiteX7" fmla="*/ 596042 w 4453042"/>
              <a:gd name="connsiteY7" fmla="*/ 1144585 h 1346114"/>
              <a:gd name="connsiteX8" fmla="*/ 1563782 w 4453042"/>
              <a:gd name="connsiteY8" fmla="*/ 1335085 h 1346114"/>
              <a:gd name="connsiteX9" fmla="*/ 2028602 w 4453042"/>
              <a:gd name="connsiteY9" fmla="*/ 1296985 h 1346114"/>
              <a:gd name="connsiteX10" fmla="*/ 2927762 w 4453042"/>
              <a:gd name="connsiteY10" fmla="*/ 1327465 h 1346114"/>
              <a:gd name="connsiteX11" fmla="*/ 4337462 w 4453042"/>
              <a:gd name="connsiteY11" fmla="*/ 961705 h 1346114"/>
              <a:gd name="connsiteX12" fmla="*/ 4177442 w 4453042"/>
              <a:gd name="connsiteY12" fmla="*/ 451165 h 1346114"/>
              <a:gd name="connsiteX13" fmla="*/ 2638202 w 4453042"/>
              <a:gd name="connsiteY13" fmla="*/ 16825 h 1346114"/>
              <a:gd name="connsiteX14" fmla="*/ 2295302 w 4453042"/>
              <a:gd name="connsiteY14" fmla="*/ 93025 h 1346114"/>
              <a:gd name="connsiteX15" fmla="*/ 1944782 w 4453042"/>
              <a:gd name="connsiteY15" fmla="*/ 268285 h 1346114"/>
              <a:gd name="connsiteX16" fmla="*/ 1586642 w 4453042"/>
              <a:gd name="connsiteY16" fmla="*/ 146365 h 1346114"/>
              <a:gd name="connsiteX17" fmla="*/ 1312322 w 4453042"/>
              <a:gd name="connsiteY17" fmla="*/ 85405 h 1346114"/>
              <a:gd name="connsiteX0" fmla="*/ 1312322 w 4453042"/>
              <a:gd name="connsiteY0" fmla="*/ 85405 h 1346114"/>
              <a:gd name="connsiteX1" fmla="*/ 877982 w 4453042"/>
              <a:gd name="connsiteY1" fmla="*/ 199705 h 1346114"/>
              <a:gd name="connsiteX2" fmla="*/ 496982 w 4453042"/>
              <a:gd name="connsiteY2" fmla="*/ 321625 h 1346114"/>
              <a:gd name="connsiteX3" fmla="*/ 39782 w 4453042"/>
              <a:gd name="connsiteY3" fmla="*/ 504505 h 1346114"/>
              <a:gd name="connsiteX4" fmla="*/ 24542 w 4453042"/>
              <a:gd name="connsiteY4" fmla="*/ 626425 h 1346114"/>
              <a:gd name="connsiteX5" fmla="*/ 47402 w 4453042"/>
              <a:gd name="connsiteY5" fmla="*/ 816925 h 1346114"/>
              <a:gd name="connsiteX6" fmla="*/ 161702 w 4453042"/>
              <a:gd name="connsiteY6" fmla="*/ 969325 h 1346114"/>
              <a:gd name="connsiteX7" fmla="*/ 596042 w 4453042"/>
              <a:gd name="connsiteY7" fmla="*/ 1144585 h 1346114"/>
              <a:gd name="connsiteX8" fmla="*/ 1563782 w 4453042"/>
              <a:gd name="connsiteY8" fmla="*/ 1335085 h 1346114"/>
              <a:gd name="connsiteX9" fmla="*/ 2028602 w 4453042"/>
              <a:gd name="connsiteY9" fmla="*/ 1296985 h 1346114"/>
              <a:gd name="connsiteX10" fmla="*/ 2927762 w 4453042"/>
              <a:gd name="connsiteY10" fmla="*/ 1327465 h 1346114"/>
              <a:gd name="connsiteX11" fmla="*/ 4337462 w 4453042"/>
              <a:gd name="connsiteY11" fmla="*/ 961705 h 1346114"/>
              <a:gd name="connsiteX12" fmla="*/ 4177442 w 4453042"/>
              <a:gd name="connsiteY12" fmla="*/ 451165 h 1346114"/>
              <a:gd name="connsiteX13" fmla="*/ 2638202 w 4453042"/>
              <a:gd name="connsiteY13" fmla="*/ 16825 h 1346114"/>
              <a:gd name="connsiteX14" fmla="*/ 2295302 w 4453042"/>
              <a:gd name="connsiteY14" fmla="*/ 93025 h 1346114"/>
              <a:gd name="connsiteX15" fmla="*/ 1921922 w 4453042"/>
              <a:gd name="connsiteY15" fmla="*/ 176845 h 1346114"/>
              <a:gd name="connsiteX16" fmla="*/ 1586642 w 4453042"/>
              <a:gd name="connsiteY16" fmla="*/ 146365 h 1346114"/>
              <a:gd name="connsiteX17" fmla="*/ 1312322 w 4453042"/>
              <a:gd name="connsiteY17" fmla="*/ 85405 h 1346114"/>
              <a:gd name="connsiteX0" fmla="*/ 1312322 w 4453042"/>
              <a:gd name="connsiteY0" fmla="*/ 85405 h 1347180"/>
              <a:gd name="connsiteX1" fmla="*/ 877982 w 4453042"/>
              <a:gd name="connsiteY1" fmla="*/ 199705 h 1347180"/>
              <a:gd name="connsiteX2" fmla="*/ 496982 w 4453042"/>
              <a:gd name="connsiteY2" fmla="*/ 321625 h 1347180"/>
              <a:gd name="connsiteX3" fmla="*/ 39782 w 4453042"/>
              <a:gd name="connsiteY3" fmla="*/ 504505 h 1347180"/>
              <a:gd name="connsiteX4" fmla="*/ 24542 w 4453042"/>
              <a:gd name="connsiteY4" fmla="*/ 626425 h 1347180"/>
              <a:gd name="connsiteX5" fmla="*/ 47402 w 4453042"/>
              <a:gd name="connsiteY5" fmla="*/ 816925 h 1347180"/>
              <a:gd name="connsiteX6" fmla="*/ 161702 w 4453042"/>
              <a:gd name="connsiteY6" fmla="*/ 969325 h 1347180"/>
              <a:gd name="connsiteX7" fmla="*/ 596042 w 4453042"/>
              <a:gd name="connsiteY7" fmla="*/ 1144585 h 1347180"/>
              <a:gd name="connsiteX8" fmla="*/ 1563782 w 4453042"/>
              <a:gd name="connsiteY8" fmla="*/ 1335085 h 1347180"/>
              <a:gd name="connsiteX9" fmla="*/ 1990502 w 4453042"/>
              <a:gd name="connsiteY9" fmla="*/ 1301747 h 1347180"/>
              <a:gd name="connsiteX10" fmla="*/ 2927762 w 4453042"/>
              <a:gd name="connsiteY10" fmla="*/ 1327465 h 1347180"/>
              <a:gd name="connsiteX11" fmla="*/ 4337462 w 4453042"/>
              <a:gd name="connsiteY11" fmla="*/ 961705 h 1347180"/>
              <a:gd name="connsiteX12" fmla="*/ 4177442 w 4453042"/>
              <a:gd name="connsiteY12" fmla="*/ 451165 h 1347180"/>
              <a:gd name="connsiteX13" fmla="*/ 2638202 w 4453042"/>
              <a:gd name="connsiteY13" fmla="*/ 16825 h 1347180"/>
              <a:gd name="connsiteX14" fmla="*/ 2295302 w 4453042"/>
              <a:gd name="connsiteY14" fmla="*/ 93025 h 1347180"/>
              <a:gd name="connsiteX15" fmla="*/ 1921922 w 4453042"/>
              <a:gd name="connsiteY15" fmla="*/ 176845 h 1347180"/>
              <a:gd name="connsiteX16" fmla="*/ 1586642 w 4453042"/>
              <a:gd name="connsiteY16" fmla="*/ 146365 h 1347180"/>
              <a:gd name="connsiteX17" fmla="*/ 1312322 w 4453042"/>
              <a:gd name="connsiteY17" fmla="*/ 85405 h 1347180"/>
              <a:gd name="connsiteX0" fmla="*/ 1312322 w 4453042"/>
              <a:gd name="connsiteY0" fmla="*/ 85405 h 1358353"/>
              <a:gd name="connsiteX1" fmla="*/ 877982 w 4453042"/>
              <a:gd name="connsiteY1" fmla="*/ 199705 h 1358353"/>
              <a:gd name="connsiteX2" fmla="*/ 496982 w 4453042"/>
              <a:gd name="connsiteY2" fmla="*/ 321625 h 1358353"/>
              <a:gd name="connsiteX3" fmla="*/ 39782 w 4453042"/>
              <a:gd name="connsiteY3" fmla="*/ 504505 h 1358353"/>
              <a:gd name="connsiteX4" fmla="*/ 24542 w 4453042"/>
              <a:gd name="connsiteY4" fmla="*/ 626425 h 1358353"/>
              <a:gd name="connsiteX5" fmla="*/ 47402 w 4453042"/>
              <a:gd name="connsiteY5" fmla="*/ 816925 h 1358353"/>
              <a:gd name="connsiteX6" fmla="*/ 161702 w 4453042"/>
              <a:gd name="connsiteY6" fmla="*/ 969325 h 1358353"/>
              <a:gd name="connsiteX7" fmla="*/ 596042 w 4453042"/>
              <a:gd name="connsiteY7" fmla="*/ 1144585 h 1358353"/>
              <a:gd name="connsiteX8" fmla="*/ 1563782 w 4453042"/>
              <a:gd name="connsiteY8" fmla="*/ 1335085 h 1358353"/>
              <a:gd name="connsiteX9" fmla="*/ 1990502 w 4453042"/>
              <a:gd name="connsiteY9" fmla="*/ 1301747 h 1358353"/>
              <a:gd name="connsiteX10" fmla="*/ 2241962 w 4453042"/>
              <a:gd name="connsiteY10" fmla="*/ 1335084 h 1358353"/>
              <a:gd name="connsiteX11" fmla="*/ 2927762 w 4453042"/>
              <a:gd name="connsiteY11" fmla="*/ 1327465 h 1358353"/>
              <a:gd name="connsiteX12" fmla="*/ 4337462 w 4453042"/>
              <a:gd name="connsiteY12" fmla="*/ 961705 h 1358353"/>
              <a:gd name="connsiteX13" fmla="*/ 4177442 w 4453042"/>
              <a:gd name="connsiteY13" fmla="*/ 451165 h 1358353"/>
              <a:gd name="connsiteX14" fmla="*/ 2638202 w 4453042"/>
              <a:gd name="connsiteY14" fmla="*/ 16825 h 1358353"/>
              <a:gd name="connsiteX15" fmla="*/ 2295302 w 4453042"/>
              <a:gd name="connsiteY15" fmla="*/ 93025 h 1358353"/>
              <a:gd name="connsiteX16" fmla="*/ 1921922 w 4453042"/>
              <a:gd name="connsiteY16" fmla="*/ 176845 h 1358353"/>
              <a:gd name="connsiteX17" fmla="*/ 1586642 w 4453042"/>
              <a:gd name="connsiteY17" fmla="*/ 146365 h 1358353"/>
              <a:gd name="connsiteX18" fmla="*/ 1312322 w 4453042"/>
              <a:gd name="connsiteY18" fmla="*/ 85405 h 1358353"/>
              <a:gd name="connsiteX0" fmla="*/ 1312322 w 4453042"/>
              <a:gd name="connsiteY0" fmla="*/ 85405 h 1358353"/>
              <a:gd name="connsiteX1" fmla="*/ 877982 w 4453042"/>
              <a:gd name="connsiteY1" fmla="*/ 199705 h 1358353"/>
              <a:gd name="connsiteX2" fmla="*/ 496982 w 4453042"/>
              <a:gd name="connsiteY2" fmla="*/ 321625 h 1358353"/>
              <a:gd name="connsiteX3" fmla="*/ 39782 w 4453042"/>
              <a:gd name="connsiteY3" fmla="*/ 504505 h 1358353"/>
              <a:gd name="connsiteX4" fmla="*/ 24542 w 4453042"/>
              <a:gd name="connsiteY4" fmla="*/ 626425 h 1358353"/>
              <a:gd name="connsiteX5" fmla="*/ 47402 w 4453042"/>
              <a:gd name="connsiteY5" fmla="*/ 816925 h 1358353"/>
              <a:gd name="connsiteX6" fmla="*/ 161702 w 4453042"/>
              <a:gd name="connsiteY6" fmla="*/ 969325 h 1358353"/>
              <a:gd name="connsiteX7" fmla="*/ 596042 w 4453042"/>
              <a:gd name="connsiteY7" fmla="*/ 1144585 h 1358353"/>
              <a:gd name="connsiteX8" fmla="*/ 1563782 w 4453042"/>
              <a:gd name="connsiteY8" fmla="*/ 1335085 h 1358353"/>
              <a:gd name="connsiteX9" fmla="*/ 1990502 w 4453042"/>
              <a:gd name="connsiteY9" fmla="*/ 1301747 h 1358353"/>
              <a:gd name="connsiteX10" fmla="*/ 2241962 w 4453042"/>
              <a:gd name="connsiteY10" fmla="*/ 1335084 h 1358353"/>
              <a:gd name="connsiteX11" fmla="*/ 2927762 w 4453042"/>
              <a:gd name="connsiteY11" fmla="*/ 1327465 h 1358353"/>
              <a:gd name="connsiteX12" fmla="*/ 4337462 w 4453042"/>
              <a:gd name="connsiteY12" fmla="*/ 961705 h 1358353"/>
              <a:gd name="connsiteX13" fmla="*/ 4177442 w 4453042"/>
              <a:gd name="connsiteY13" fmla="*/ 451165 h 1358353"/>
              <a:gd name="connsiteX14" fmla="*/ 2638202 w 4453042"/>
              <a:gd name="connsiteY14" fmla="*/ 16825 h 1358353"/>
              <a:gd name="connsiteX15" fmla="*/ 2295302 w 4453042"/>
              <a:gd name="connsiteY15" fmla="*/ 93025 h 1358353"/>
              <a:gd name="connsiteX16" fmla="*/ 1921922 w 4453042"/>
              <a:gd name="connsiteY16" fmla="*/ 176845 h 1358353"/>
              <a:gd name="connsiteX17" fmla="*/ 1605692 w 4453042"/>
              <a:gd name="connsiteY17" fmla="*/ 136840 h 1358353"/>
              <a:gd name="connsiteX18" fmla="*/ 1312322 w 4453042"/>
              <a:gd name="connsiteY18" fmla="*/ 85405 h 1358353"/>
              <a:gd name="connsiteX0" fmla="*/ 1312322 w 4453042"/>
              <a:gd name="connsiteY0" fmla="*/ 85405 h 1358353"/>
              <a:gd name="connsiteX1" fmla="*/ 877982 w 4453042"/>
              <a:gd name="connsiteY1" fmla="*/ 199705 h 1358353"/>
              <a:gd name="connsiteX2" fmla="*/ 496982 w 4453042"/>
              <a:gd name="connsiteY2" fmla="*/ 321625 h 1358353"/>
              <a:gd name="connsiteX3" fmla="*/ 39782 w 4453042"/>
              <a:gd name="connsiteY3" fmla="*/ 504505 h 1358353"/>
              <a:gd name="connsiteX4" fmla="*/ 24542 w 4453042"/>
              <a:gd name="connsiteY4" fmla="*/ 626425 h 1358353"/>
              <a:gd name="connsiteX5" fmla="*/ 47402 w 4453042"/>
              <a:gd name="connsiteY5" fmla="*/ 816925 h 1358353"/>
              <a:gd name="connsiteX6" fmla="*/ 161702 w 4453042"/>
              <a:gd name="connsiteY6" fmla="*/ 969325 h 1358353"/>
              <a:gd name="connsiteX7" fmla="*/ 596042 w 4453042"/>
              <a:gd name="connsiteY7" fmla="*/ 1144585 h 1358353"/>
              <a:gd name="connsiteX8" fmla="*/ 1563782 w 4453042"/>
              <a:gd name="connsiteY8" fmla="*/ 1335085 h 1358353"/>
              <a:gd name="connsiteX9" fmla="*/ 1990502 w 4453042"/>
              <a:gd name="connsiteY9" fmla="*/ 1301747 h 1358353"/>
              <a:gd name="connsiteX10" fmla="*/ 2241962 w 4453042"/>
              <a:gd name="connsiteY10" fmla="*/ 1335084 h 1358353"/>
              <a:gd name="connsiteX11" fmla="*/ 2927762 w 4453042"/>
              <a:gd name="connsiteY11" fmla="*/ 1327465 h 1358353"/>
              <a:gd name="connsiteX12" fmla="*/ 4337462 w 4453042"/>
              <a:gd name="connsiteY12" fmla="*/ 961705 h 1358353"/>
              <a:gd name="connsiteX13" fmla="*/ 4177442 w 4453042"/>
              <a:gd name="connsiteY13" fmla="*/ 451165 h 1358353"/>
              <a:gd name="connsiteX14" fmla="*/ 2638202 w 4453042"/>
              <a:gd name="connsiteY14" fmla="*/ 16825 h 1358353"/>
              <a:gd name="connsiteX15" fmla="*/ 2295302 w 4453042"/>
              <a:gd name="connsiteY15" fmla="*/ 93025 h 1358353"/>
              <a:gd name="connsiteX16" fmla="*/ 1950497 w 4453042"/>
              <a:gd name="connsiteY16" fmla="*/ 153033 h 1358353"/>
              <a:gd name="connsiteX17" fmla="*/ 1605692 w 4453042"/>
              <a:gd name="connsiteY17" fmla="*/ 136840 h 1358353"/>
              <a:gd name="connsiteX18" fmla="*/ 1312322 w 4453042"/>
              <a:gd name="connsiteY18" fmla="*/ 85405 h 1358353"/>
              <a:gd name="connsiteX0" fmla="*/ 1312322 w 4453042"/>
              <a:gd name="connsiteY0" fmla="*/ 87995 h 1360943"/>
              <a:gd name="connsiteX1" fmla="*/ 877982 w 4453042"/>
              <a:gd name="connsiteY1" fmla="*/ 202295 h 1360943"/>
              <a:gd name="connsiteX2" fmla="*/ 496982 w 4453042"/>
              <a:gd name="connsiteY2" fmla="*/ 324215 h 1360943"/>
              <a:gd name="connsiteX3" fmla="*/ 39782 w 4453042"/>
              <a:gd name="connsiteY3" fmla="*/ 507095 h 1360943"/>
              <a:gd name="connsiteX4" fmla="*/ 24542 w 4453042"/>
              <a:gd name="connsiteY4" fmla="*/ 629015 h 1360943"/>
              <a:gd name="connsiteX5" fmla="*/ 47402 w 4453042"/>
              <a:gd name="connsiteY5" fmla="*/ 819515 h 1360943"/>
              <a:gd name="connsiteX6" fmla="*/ 161702 w 4453042"/>
              <a:gd name="connsiteY6" fmla="*/ 971915 h 1360943"/>
              <a:gd name="connsiteX7" fmla="*/ 596042 w 4453042"/>
              <a:gd name="connsiteY7" fmla="*/ 1147175 h 1360943"/>
              <a:gd name="connsiteX8" fmla="*/ 1563782 w 4453042"/>
              <a:gd name="connsiteY8" fmla="*/ 1337675 h 1360943"/>
              <a:gd name="connsiteX9" fmla="*/ 1990502 w 4453042"/>
              <a:gd name="connsiteY9" fmla="*/ 1304337 h 1360943"/>
              <a:gd name="connsiteX10" fmla="*/ 2241962 w 4453042"/>
              <a:gd name="connsiteY10" fmla="*/ 1337674 h 1360943"/>
              <a:gd name="connsiteX11" fmla="*/ 2927762 w 4453042"/>
              <a:gd name="connsiteY11" fmla="*/ 1330055 h 1360943"/>
              <a:gd name="connsiteX12" fmla="*/ 4337462 w 4453042"/>
              <a:gd name="connsiteY12" fmla="*/ 964295 h 1360943"/>
              <a:gd name="connsiteX13" fmla="*/ 4177442 w 4453042"/>
              <a:gd name="connsiteY13" fmla="*/ 453755 h 1360943"/>
              <a:gd name="connsiteX14" fmla="*/ 2638202 w 4453042"/>
              <a:gd name="connsiteY14" fmla="*/ 19415 h 1360943"/>
              <a:gd name="connsiteX15" fmla="*/ 2290540 w 4453042"/>
              <a:gd name="connsiteY15" fmla="*/ 81328 h 1360943"/>
              <a:gd name="connsiteX16" fmla="*/ 1950497 w 4453042"/>
              <a:gd name="connsiteY16" fmla="*/ 155623 h 1360943"/>
              <a:gd name="connsiteX17" fmla="*/ 1605692 w 4453042"/>
              <a:gd name="connsiteY17" fmla="*/ 139430 h 1360943"/>
              <a:gd name="connsiteX18" fmla="*/ 1312322 w 4453042"/>
              <a:gd name="connsiteY18" fmla="*/ 87995 h 1360943"/>
              <a:gd name="connsiteX0" fmla="*/ 1312322 w 4346274"/>
              <a:gd name="connsiteY0" fmla="*/ 76742 h 1349690"/>
              <a:gd name="connsiteX1" fmla="*/ 877982 w 4346274"/>
              <a:gd name="connsiteY1" fmla="*/ 191042 h 1349690"/>
              <a:gd name="connsiteX2" fmla="*/ 496982 w 4346274"/>
              <a:gd name="connsiteY2" fmla="*/ 312962 h 1349690"/>
              <a:gd name="connsiteX3" fmla="*/ 39782 w 4346274"/>
              <a:gd name="connsiteY3" fmla="*/ 495842 h 1349690"/>
              <a:gd name="connsiteX4" fmla="*/ 24542 w 4346274"/>
              <a:gd name="connsiteY4" fmla="*/ 617762 h 1349690"/>
              <a:gd name="connsiteX5" fmla="*/ 47402 w 4346274"/>
              <a:gd name="connsiteY5" fmla="*/ 808262 h 1349690"/>
              <a:gd name="connsiteX6" fmla="*/ 161702 w 4346274"/>
              <a:gd name="connsiteY6" fmla="*/ 960662 h 1349690"/>
              <a:gd name="connsiteX7" fmla="*/ 596042 w 4346274"/>
              <a:gd name="connsiteY7" fmla="*/ 1135922 h 1349690"/>
              <a:gd name="connsiteX8" fmla="*/ 1563782 w 4346274"/>
              <a:gd name="connsiteY8" fmla="*/ 1326422 h 1349690"/>
              <a:gd name="connsiteX9" fmla="*/ 1990502 w 4346274"/>
              <a:gd name="connsiteY9" fmla="*/ 1293084 h 1349690"/>
              <a:gd name="connsiteX10" fmla="*/ 2241962 w 4346274"/>
              <a:gd name="connsiteY10" fmla="*/ 1326421 h 1349690"/>
              <a:gd name="connsiteX11" fmla="*/ 2927762 w 4346274"/>
              <a:gd name="connsiteY11" fmla="*/ 1318802 h 1349690"/>
              <a:gd name="connsiteX12" fmla="*/ 4337462 w 4346274"/>
              <a:gd name="connsiteY12" fmla="*/ 953042 h 1349690"/>
              <a:gd name="connsiteX13" fmla="*/ 3484022 w 4346274"/>
              <a:gd name="connsiteY13" fmla="*/ 267242 h 1349690"/>
              <a:gd name="connsiteX14" fmla="*/ 2638202 w 4346274"/>
              <a:gd name="connsiteY14" fmla="*/ 8162 h 1349690"/>
              <a:gd name="connsiteX15" fmla="*/ 2290540 w 4346274"/>
              <a:gd name="connsiteY15" fmla="*/ 70075 h 1349690"/>
              <a:gd name="connsiteX16" fmla="*/ 1950497 w 4346274"/>
              <a:gd name="connsiteY16" fmla="*/ 144370 h 1349690"/>
              <a:gd name="connsiteX17" fmla="*/ 1605692 w 4346274"/>
              <a:gd name="connsiteY17" fmla="*/ 128177 h 1349690"/>
              <a:gd name="connsiteX18" fmla="*/ 1312322 w 4346274"/>
              <a:gd name="connsiteY18" fmla="*/ 76742 h 1349690"/>
              <a:gd name="connsiteX0" fmla="*/ 1312322 w 3576401"/>
              <a:gd name="connsiteY0" fmla="*/ 76742 h 1335416"/>
              <a:gd name="connsiteX1" fmla="*/ 877982 w 3576401"/>
              <a:gd name="connsiteY1" fmla="*/ 191042 h 1335416"/>
              <a:gd name="connsiteX2" fmla="*/ 496982 w 3576401"/>
              <a:gd name="connsiteY2" fmla="*/ 312962 h 1335416"/>
              <a:gd name="connsiteX3" fmla="*/ 39782 w 3576401"/>
              <a:gd name="connsiteY3" fmla="*/ 495842 h 1335416"/>
              <a:gd name="connsiteX4" fmla="*/ 24542 w 3576401"/>
              <a:gd name="connsiteY4" fmla="*/ 617762 h 1335416"/>
              <a:gd name="connsiteX5" fmla="*/ 47402 w 3576401"/>
              <a:gd name="connsiteY5" fmla="*/ 808262 h 1335416"/>
              <a:gd name="connsiteX6" fmla="*/ 161702 w 3576401"/>
              <a:gd name="connsiteY6" fmla="*/ 960662 h 1335416"/>
              <a:gd name="connsiteX7" fmla="*/ 596042 w 3576401"/>
              <a:gd name="connsiteY7" fmla="*/ 1135922 h 1335416"/>
              <a:gd name="connsiteX8" fmla="*/ 1563782 w 3576401"/>
              <a:gd name="connsiteY8" fmla="*/ 1326422 h 1335416"/>
              <a:gd name="connsiteX9" fmla="*/ 1990502 w 3576401"/>
              <a:gd name="connsiteY9" fmla="*/ 1293084 h 1335416"/>
              <a:gd name="connsiteX10" fmla="*/ 2241962 w 3576401"/>
              <a:gd name="connsiteY10" fmla="*/ 1326421 h 1335416"/>
              <a:gd name="connsiteX11" fmla="*/ 2927762 w 3576401"/>
              <a:gd name="connsiteY11" fmla="*/ 1318802 h 1335416"/>
              <a:gd name="connsiteX12" fmla="*/ 3491642 w 3576401"/>
              <a:gd name="connsiteY12" fmla="*/ 1151162 h 1335416"/>
              <a:gd name="connsiteX13" fmla="*/ 3484022 w 3576401"/>
              <a:gd name="connsiteY13" fmla="*/ 267242 h 1335416"/>
              <a:gd name="connsiteX14" fmla="*/ 2638202 w 3576401"/>
              <a:gd name="connsiteY14" fmla="*/ 8162 h 1335416"/>
              <a:gd name="connsiteX15" fmla="*/ 2290540 w 3576401"/>
              <a:gd name="connsiteY15" fmla="*/ 70075 h 1335416"/>
              <a:gd name="connsiteX16" fmla="*/ 1950497 w 3576401"/>
              <a:gd name="connsiteY16" fmla="*/ 144370 h 1335416"/>
              <a:gd name="connsiteX17" fmla="*/ 1605692 w 3576401"/>
              <a:gd name="connsiteY17" fmla="*/ 128177 h 1335416"/>
              <a:gd name="connsiteX18" fmla="*/ 1312322 w 3576401"/>
              <a:gd name="connsiteY18" fmla="*/ 76742 h 1335416"/>
              <a:gd name="connsiteX0" fmla="*/ 1312322 w 3555030"/>
              <a:gd name="connsiteY0" fmla="*/ 78588 h 1337262"/>
              <a:gd name="connsiteX1" fmla="*/ 877982 w 3555030"/>
              <a:gd name="connsiteY1" fmla="*/ 192888 h 1337262"/>
              <a:gd name="connsiteX2" fmla="*/ 496982 w 3555030"/>
              <a:gd name="connsiteY2" fmla="*/ 314808 h 1337262"/>
              <a:gd name="connsiteX3" fmla="*/ 39782 w 3555030"/>
              <a:gd name="connsiteY3" fmla="*/ 497688 h 1337262"/>
              <a:gd name="connsiteX4" fmla="*/ 24542 w 3555030"/>
              <a:gd name="connsiteY4" fmla="*/ 619608 h 1337262"/>
              <a:gd name="connsiteX5" fmla="*/ 47402 w 3555030"/>
              <a:gd name="connsiteY5" fmla="*/ 810108 h 1337262"/>
              <a:gd name="connsiteX6" fmla="*/ 161702 w 3555030"/>
              <a:gd name="connsiteY6" fmla="*/ 962508 h 1337262"/>
              <a:gd name="connsiteX7" fmla="*/ 596042 w 3555030"/>
              <a:gd name="connsiteY7" fmla="*/ 1137768 h 1337262"/>
              <a:gd name="connsiteX8" fmla="*/ 1563782 w 3555030"/>
              <a:gd name="connsiteY8" fmla="*/ 1328268 h 1337262"/>
              <a:gd name="connsiteX9" fmla="*/ 1990502 w 3555030"/>
              <a:gd name="connsiteY9" fmla="*/ 1294930 h 1337262"/>
              <a:gd name="connsiteX10" fmla="*/ 2241962 w 3555030"/>
              <a:gd name="connsiteY10" fmla="*/ 1328267 h 1337262"/>
              <a:gd name="connsiteX11" fmla="*/ 2927762 w 3555030"/>
              <a:gd name="connsiteY11" fmla="*/ 1320648 h 1337262"/>
              <a:gd name="connsiteX12" fmla="*/ 3491642 w 3555030"/>
              <a:gd name="connsiteY12" fmla="*/ 1153008 h 1337262"/>
              <a:gd name="connsiteX13" fmla="*/ 3445922 w 3555030"/>
              <a:gd name="connsiteY13" fmla="*/ 299568 h 1337262"/>
              <a:gd name="connsiteX14" fmla="*/ 2638202 w 3555030"/>
              <a:gd name="connsiteY14" fmla="*/ 10008 h 1337262"/>
              <a:gd name="connsiteX15" fmla="*/ 2290540 w 3555030"/>
              <a:gd name="connsiteY15" fmla="*/ 71921 h 1337262"/>
              <a:gd name="connsiteX16" fmla="*/ 1950497 w 3555030"/>
              <a:gd name="connsiteY16" fmla="*/ 146216 h 1337262"/>
              <a:gd name="connsiteX17" fmla="*/ 1605692 w 3555030"/>
              <a:gd name="connsiteY17" fmla="*/ 130023 h 1337262"/>
              <a:gd name="connsiteX18" fmla="*/ 1312322 w 3555030"/>
              <a:gd name="connsiteY18" fmla="*/ 78588 h 1337262"/>
              <a:gd name="connsiteX0" fmla="*/ 1312322 w 3541665"/>
              <a:gd name="connsiteY0" fmla="*/ 78588 h 1337262"/>
              <a:gd name="connsiteX1" fmla="*/ 877982 w 3541665"/>
              <a:gd name="connsiteY1" fmla="*/ 192888 h 1337262"/>
              <a:gd name="connsiteX2" fmla="*/ 496982 w 3541665"/>
              <a:gd name="connsiteY2" fmla="*/ 314808 h 1337262"/>
              <a:gd name="connsiteX3" fmla="*/ 39782 w 3541665"/>
              <a:gd name="connsiteY3" fmla="*/ 497688 h 1337262"/>
              <a:gd name="connsiteX4" fmla="*/ 24542 w 3541665"/>
              <a:gd name="connsiteY4" fmla="*/ 619608 h 1337262"/>
              <a:gd name="connsiteX5" fmla="*/ 47402 w 3541665"/>
              <a:gd name="connsiteY5" fmla="*/ 810108 h 1337262"/>
              <a:gd name="connsiteX6" fmla="*/ 161702 w 3541665"/>
              <a:gd name="connsiteY6" fmla="*/ 962508 h 1337262"/>
              <a:gd name="connsiteX7" fmla="*/ 596042 w 3541665"/>
              <a:gd name="connsiteY7" fmla="*/ 1137768 h 1337262"/>
              <a:gd name="connsiteX8" fmla="*/ 1563782 w 3541665"/>
              <a:gd name="connsiteY8" fmla="*/ 1328268 h 1337262"/>
              <a:gd name="connsiteX9" fmla="*/ 1990502 w 3541665"/>
              <a:gd name="connsiteY9" fmla="*/ 1294930 h 1337262"/>
              <a:gd name="connsiteX10" fmla="*/ 2241962 w 3541665"/>
              <a:gd name="connsiteY10" fmla="*/ 1328267 h 1337262"/>
              <a:gd name="connsiteX11" fmla="*/ 2927762 w 3541665"/>
              <a:gd name="connsiteY11" fmla="*/ 1320648 h 1337262"/>
              <a:gd name="connsiteX12" fmla="*/ 3468782 w 3541665"/>
              <a:gd name="connsiteY12" fmla="*/ 1153008 h 1337262"/>
              <a:gd name="connsiteX13" fmla="*/ 3445922 w 3541665"/>
              <a:gd name="connsiteY13" fmla="*/ 299568 h 1337262"/>
              <a:gd name="connsiteX14" fmla="*/ 2638202 w 3541665"/>
              <a:gd name="connsiteY14" fmla="*/ 10008 h 1337262"/>
              <a:gd name="connsiteX15" fmla="*/ 2290540 w 3541665"/>
              <a:gd name="connsiteY15" fmla="*/ 71921 h 1337262"/>
              <a:gd name="connsiteX16" fmla="*/ 1950497 w 3541665"/>
              <a:gd name="connsiteY16" fmla="*/ 146216 h 1337262"/>
              <a:gd name="connsiteX17" fmla="*/ 1605692 w 3541665"/>
              <a:gd name="connsiteY17" fmla="*/ 130023 h 1337262"/>
              <a:gd name="connsiteX18" fmla="*/ 1312322 w 3541665"/>
              <a:gd name="connsiteY18" fmla="*/ 78588 h 1337262"/>
              <a:gd name="connsiteX0" fmla="*/ 1312322 w 3580456"/>
              <a:gd name="connsiteY0" fmla="*/ 70469 h 1329143"/>
              <a:gd name="connsiteX1" fmla="*/ 877982 w 3580456"/>
              <a:gd name="connsiteY1" fmla="*/ 184769 h 1329143"/>
              <a:gd name="connsiteX2" fmla="*/ 496982 w 3580456"/>
              <a:gd name="connsiteY2" fmla="*/ 306689 h 1329143"/>
              <a:gd name="connsiteX3" fmla="*/ 39782 w 3580456"/>
              <a:gd name="connsiteY3" fmla="*/ 489569 h 1329143"/>
              <a:gd name="connsiteX4" fmla="*/ 24542 w 3580456"/>
              <a:gd name="connsiteY4" fmla="*/ 611489 h 1329143"/>
              <a:gd name="connsiteX5" fmla="*/ 47402 w 3580456"/>
              <a:gd name="connsiteY5" fmla="*/ 801989 h 1329143"/>
              <a:gd name="connsiteX6" fmla="*/ 161702 w 3580456"/>
              <a:gd name="connsiteY6" fmla="*/ 954389 h 1329143"/>
              <a:gd name="connsiteX7" fmla="*/ 596042 w 3580456"/>
              <a:gd name="connsiteY7" fmla="*/ 1129649 h 1329143"/>
              <a:gd name="connsiteX8" fmla="*/ 1563782 w 3580456"/>
              <a:gd name="connsiteY8" fmla="*/ 1320149 h 1329143"/>
              <a:gd name="connsiteX9" fmla="*/ 1990502 w 3580456"/>
              <a:gd name="connsiteY9" fmla="*/ 1286811 h 1329143"/>
              <a:gd name="connsiteX10" fmla="*/ 2241962 w 3580456"/>
              <a:gd name="connsiteY10" fmla="*/ 1320148 h 1329143"/>
              <a:gd name="connsiteX11" fmla="*/ 2927762 w 3580456"/>
              <a:gd name="connsiteY11" fmla="*/ 1312529 h 1329143"/>
              <a:gd name="connsiteX12" fmla="*/ 3468782 w 3580456"/>
              <a:gd name="connsiteY12" fmla="*/ 1144889 h 1329143"/>
              <a:gd name="connsiteX13" fmla="*/ 3505900 w 3580456"/>
              <a:gd name="connsiteY13" fmla="*/ 140529 h 1329143"/>
              <a:gd name="connsiteX14" fmla="*/ 2638202 w 3580456"/>
              <a:gd name="connsiteY14" fmla="*/ 1889 h 1329143"/>
              <a:gd name="connsiteX15" fmla="*/ 2290540 w 3580456"/>
              <a:gd name="connsiteY15" fmla="*/ 63802 h 1329143"/>
              <a:gd name="connsiteX16" fmla="*/ 1950497 w 3580456"/>
              <a:gd name="connsiteY16" fmla="*/ 138097 h 1329143"/>
              <a:gd name="connsiteX17" fmla="*/ 1605692 w 3580456"/>
              <a:gd name="connsiteY17" fmla="*/ 121904 h 1329143"/>
              <a:gd name="connsiteX18" fmla="*/ 1312322 w 3580456"/>
              <a:gd name="connsiteY18" fmla="*/ 70469 h 1329143"/>
              <a:gd name="connsiteX0" fmla="*/ 1312322 w 3593687"/>
              <a:gd name="connsiteY0" fmla="*/ 75163 h 1371212"/>
              <a:gd name="connsiteX1" fmla="*/ 877982 w 3593687"/>
              <a:gd name="connsiteY1" fmla="*/ 189463 h 1371212"/>
              <a:gd name="connsiteX2" fmla="*/ 496982 w 3593687"/>
              <a:gd name="connsiteY2" fmla="*/ 311383 h 1371212"/>
              <a:gd name="connsiteX3" fmla="*/ 39782 w 3593687"/>
              <a:gd name="connsiteY3" fmla="*/ 494263 h 1371212"/>
              <a:gd name="connsiteX4" fmla="*/ 24542 w 3593687"/>
              <a:gd name="connsiteY4" fmla="*/ 616183 h 1371212"/>
              <a:gd name="connsiteX5" fmla="*/ 47402 w 3593687"/>
              <a:gd name="connsiteY5" fmla="*/ 806683 h 1371212"/>
              <a:gd name="connsiteX6" fmla="*/ 161702 w 3593687"/>
              <a:gd name="connsiteY6" fmla="*/ 959083 h 1371212"/>
              <a:gd name="connsiteX7" fmla="*/ 596042 w 3593687"/>
              <a:gd name="connsiteY7" fmla="*/ 1134343 h 1371212"/>
              <a:gd name="connsiteX8" fmla="*/ 1563782 w 3593687"/>
              <a:gd name="connsiteY8" fmla="*/ 1324843 h 1371212"/>
              <a:gd name="connsiteX9" fmla="*/ 1990502 w 3593687"/>
              <a:gd name="connsiteY9" fmla="*/ 1291505 h 1371212"/>
              <a:gd name="connsiteX10" fmla="*/ 2241962 w 3593687"/>
              <a:gd name="connsiteY10" fmla="*/ 1324842 h 1371212"/>
              <a:gd name="connsiteX11" fmla="*/ 2927762 w 3593687"/>
              <a:gd name="connsiteY11" fmla="*/ 1317223 h 1371212"/>
              <a:gd name="connsiteX12" fmla="*/ 3498771 w 3593687"/>
              <a:gd name="connsiteY12" fmla="*/ 1273871 h 1371212"/>
              <a:gd name="connsiteX13" fmla="*/ 3505900 w 3593687"/>
              <a:gd name="connsiteY13" fmla="*/ 145223 h 1371212"/>
              <a:gd name="connsiteX14" fmla="*/ 2638202 w 3593687"/>
              <a:gd name="connsiteY14" fmla="*/ 6583 h 1371212"/>
              <a:gd name="connsiteX15" fmla="*/ 2290540 w 3593687"/>
              <a:gd name="connsiteY15" fmla="*/ 68496 h 1371212"/>
              <a:gd name="connsiteX16" fmla="*/ 1950497 w 3593687"/>
              <a:gd name="connsiteY16" fmla="*/ 142791 h 1371212"/>
              <a:gd name="connsiteX17" fmla="*/ 1605692 w 3593687"/>
              <a:gd name="connsiteY17" fmla="*/ 126598 h 1371212"/>
              <a:gd name="connsiteX18" fmla="*/ 1312322 w 3593687"/>
              <a:gd name="connsiteY18" fmla="*/ 75163 h 13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3687" h="1371212">
                <a:moveTo>
                  <a:pt x="1312322" y="75163"/>
                </a:moveTo>
                <a:cubicBezTo>
                  <a:pt x="1191037" y="85640"/>
                  <a:pt x="1013872" y="150093"/>
                  <a:pt x="877982" y="189463"/>
                </a:cubicBezTo>
                <a:cubicBezTo>
                  <a:pt x="742092" y="228833"/>
                  <a:pt x="636682" y="260583"/>
                  <a:pt x="496982" y="311383"/>
                </a:cubicBezTo>
                <a:cubicBezTo>
                  <a:pt x="357282" y="362183"/>
                  <a:pt x="118522" y="443463"/>
                  <a:pt x="39782" y="494263"/>
                </a:cubicBezTo>
                <a:cubicBezTo>
                  <a:pt x="-38958" y="545063"/>
                  <a:pt x="23272" y="564113"/>
                  <a:pt x="24542" y="616183"/>
                </a:cubicBezTo>
                <a:cubicBezTo>
                  <a:pt x="25812" y="668253"/>
                  <a:pt x="24542" y="749533"/>
                  <a:pt x="47402" y="806683"/>
                </a:cubicBezTo>
                <a:cubicBezTo>
                  <a:pt x="70262" y="863833"/>
                  <a:pt x="70262" y="904473"/>
                  <a:pt x="161702" y="959083"/>
                </a:cubicBezTo>
                <a:cubicBezTo>
                  <a:pt x="253142" y="1013693"/>
                  <a:pt x="362362" y="1073383"/>
                  <a:pt x="596042" y="1134343"/>
                </a:cubicBezTo>
                <a:cubicBezTo>
                  <a:pt x="829722" y="1195303"/>
                  <a:pt x="1331372" y="1298649"/>
                  <a:pt x="1563782" y="1324843"/>
                </a:cubicBezTo>
                <a:cubicBezTo>
                  <a:pt x="1796192" y="1351037"/>
                  <a:pt x="1871916" y="1293093"/>
                  <a:pt x="1990502" y="1291505"/>
                </a:cubicBezTo>
                <a:cubicBezTo>
                  <a:pt x="2109088" y="1289917"/>
                  <a:pt x="2085752" y="1320556"/>
                  <a:pt x="2241962" y="1324842"/>
                </a:cubicBezTo>
                <a:cubicBezTo>
                  <a:pt x="2398172" y="1329128"/>
                  <a:pt x="2718294" y="1325718"/>
                  <a:pt x="2927762" y="1317223"/>
                </a:cubicBezTo>
                <a:cubicBezTo>
                  <a:pt x="3137230" y="1308728"/>
                  <a:pt x="3402415" y="1469204"/>
                  <a:pt x="3498771" y="1273871"/>
                </a:cubicBezTo>
                <a:cubicBezTo>
                  <a:pt x="3595127" y="1078538"/>
                  <a:pt x="3649328" y="356438"/>
                  <a:pt x="3505900" y="145223"/>
                </a:cubicBezTo>
                <a:cubicBezTo>
                  <a:pt x="3362472" y="-65992"/>
                  <a:pt x="2840762" y="19371"/>
                  <a:pt x="2638202" y="6583"/>
                </a:cubicBezTo>
                <a:cubicBezTo>
                  <a:pt x="2435642" y="-6205"/>
                  <a:pt x="2404840" y="49446"/>
                  <a:pt x="2290540" y="68496"/>
                </a:cubicBezTo>
                <a:cubicBezTo>
                  <a:pt x="2176240" y="87546"/>
                  <a:pt x="2068607" y="133901"/>
                  <a:pt x="1950497" y="142791"/>
                </a:cubicBezTo>
                <a:cubicBezTo>
                  <a:pt x="1832387" y="151681"/>
                  <a:pt x="1712054" y="137869"/>
                  <a:pt x="1605692" y="126598"/>
                </a:cubicBezTo>
                <a:cubicBezTo>
                  <a:pt x="1499330" y="115327"/>
                  <a:pt x="1433607" y="64686"/>
                  <a:pt x="1312322" y="75163"/>
                </a:cubicBezTo>
                <a:close/>
              </a:path>
            </a:pathLst>
          </a:cu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567803" y="3239980"/>
            <a:ext cx="1082040" cy="1061326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359391" y="1133905"/>
            <a:ext cx="1082040" cy="1061326"/>
          </a:xfrm>
          <a:prstGeom prst="ellipse">
            <a:avLst/>
          </a:prstGeom>
          <a:noFill/>
          <a:ln w="19050" cmpd="sng">
            <a:solidFill>
              <a:srgbClr val="A365D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3" name="Picture 133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611" y="2285685"/>
            <a:ext cx="1103200" cy="934656"/>
          </a:xfrm>
          <a:prstGeom prst="rect">
            <a:avLst/>
          </a:prstGeom>
        </p:spPr>
      </p:pic>
      <p:cxnSp>
        <p:nvCxnSpPr>
          <p:cNvPr id="13315" name="Straight Connector 13314"/>
          <p:cNvCxnSpPr/>
          <p:nvPr/>
        </p:nvCxnSpPr>
        <p:spPr>
          <a:xfrm flipV="1">
            <a:off x="5351771" y="3137965"/>
            <a:ext cx="501650" cy="111126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0" name="Rounded Rectangle 13319"/>
          <p:cNvSpPr/>
          <p:nvPr/>
        </p:nvSpPr>
        <p:spPr>
          <a:xfrm>
            <a:off x="1758598" y="971897"/>
            <a:ext cx="5148780" cy="3479281"/>
          </a:xfrm>
          <a:prstGeom prst="roundRect">
            <a:avLst/>
          </a:prstGeom>
          <a:noFill/>
          <a:ln w="9525" cmpd="sng">
            <a:solidFill>
              <a:srgbClr val="C7C7C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78471" y="1357483"/>
            <a:ext cx="3870665" cy="2805344"/>
          </a:xfrm>
          <a:custGeom>
            <a:avLst/>
            <a:gdLst>
              <a:gd name="connsiteX0" fmla="*/ 3355760 w 3870665"/>
              <a:gd name="connsiteY0" fmla="*/ 0 h 2805344"/>
              <a:gd name="connsiteX1" fmla="*/ 3870665 w 3870665"/>
              <a:gd name="connsiteY1" fmla="*/ 1482571 h 2805344"/>
              <a:gd name="connsiteX2" fmla="*/ 3577701 w 3870665"/>
              <a:gd name="connsiteY2" fmla="*/ 2805344 h 2805344"/>
              <a:gd name="connsiteX3" fmla="*/ 0 w 3870665"/>
              <a:gd name="connsiteY3" fmla="*/ 1873189 h 2805344"/>
              <a:gd name="connsiteX4" fmla="*/ 35511 w 3870665"/>
              <a:gd name="connsiteY4" fmla="*/ 967666 h 2805344"/>
              <a:gd name="connsiteX5" fmla="*/ 3355760 w 3870665"/>
              <a:gd name="connsiteY5" fmla="*/ 0 h 280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0665" h="2805344">
                <a:moveTo>
                  <a:pt x="3355760" y="0"/>
                </a:moveTo>
                <a:lnTo>
                  <a:pt x="3870665" y="1482571"/>
                </a:lnTo>
                <a:lnTo>
                  <a:pt x="3577701" y="2805344"/>
                </a:lnTo>
                <a:lnTo>
                  <a:pt x="0" y="1873189"/>
                </a:lnTo>
                <a:lnTo>
                  <a:pt x="35511" y="967666"/>
                </a:lnTo>
                <a:lnTo>
                  <a:pt x="3355760" y="0"/>
                </a:lnTo>
                <a:close/>
              </a:path>
            </a:pathLst>
          </a:cu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490921" y="1953679"/>
            <a:ext cx="3095442" cy="1624119"/>
            <a:chOff x="956334" y="3623480"/>
            <a:chExt cx="3095442" cy="1624119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8823" r="33934" b="85767"/>
            <a:stretch/>
          </p:blipFill>
          <p:spPr bwMode="auto">
            <a:xfrm>
              <a:off x="956334" y="4189378"/>
              <a:ext cx="412187" cy="383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>
              <a:stCxn id="62" idx="3"/>
            </p:cNvCxnSpPr>
            <p:nvPr/>
          </p:nvCxnSpPr>
          <p:spPr>
            <a:xfrm flipV="1">
              <a:off x="1368521" y="3623480"/>
              <a:ext cx="2612373" cy="757858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62" idx="3"/>
            </p:cNvCxnSpPr>
            <p:nvPr/>
          </p:nvCxnSpPr>
          <p:spPr>
            <a:xfrm>
              <a:off x="1368521" y="4381338"/>
              <a:ext cx="2683255" cy="866261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7372925" y="830016"/>
            <a:ext cx="3074142" cy="3046988"/>
          </a:xfrm>
          <a:prstGeom prst="rect">
            <a:avLst/>
          </a:prstGeom>
          <a:solidFill>
            <a:srgbClr val="FFF4D4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/>
              <a:t>“2002” entangled bi-photon states are produced by pumping a nonlinear crystal.</a:t>
            </a:r>
          </a:p>
          <a:p>
            <a:endParaRPr lang="en-US" sz="1600" dirty="0"/>
          </a:p>
          <a:p>
            <a:r>
              <a:rPr lang="en-US" sz="1600" dirty="0"/>
              <a:t>The condition of equal path time is reflected in a dramatic change in the coincidence statistics at the detectors.</a:t>
            </a:r>
          </a:p>
          <a:p>
            <a:endParaRPr lang="en-US" sz="1600" dirty="0"/>
          </a:p>
          <a:p>
            <a:r>
              <a:rPr lang="en-US" sz="1600" dirty="0"/>
              <a:t>Absolute ranging is not required for synchronizing the two clocks.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1758599" y="4783185"/>
            <a:ext cx="5820075" cy="1681372"/>
          </a:xfrm>
          <a:prstGeom prst="rect">
            <a:avLst/>
          </a:prstGeom>
        </p:spPr>
        <p:txBody>
          <a:bodyPr/>
          <a:lstStyle>
            <a:lvl1pPr marL="1698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1pPr>
            <a:lvl2pPr marL="6270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84263" indent="-1698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 Neue"/>
                <a:ea typeface="Helvetica Neue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a typeface="Times New Roman" panose="02020603050405020304" pitchFamily="18" charset="0"/>
              </a:rPr>
              <a:t>Enabling technologies</a:t>
            </a:r>
            <a:r>
              <a:rPr lang="en-US" dirty="0">
                <a:ea typeface="Times New Roman" panose="02020603050405020304" pitchFamily="18" charset="0"/>
              </a:rPr>
              <a:t>: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Robust entangled bi-photon source (lasers)</a:t>
            </a:r>
          </a:p>
          <a:p>
            <a:pPr lvl="1"/>
            <a:r>
              <a:rPr lang="en-US" sz="2000" dirty="0">
                <a:ea typeface="Times New Roman" panose="02020603050405020304" pitchFamily="18" charset="0"/>
              </a:rPr>
              <a:t>Miniature optics</a:t>
            </a:r>
          </a:p>
        </p:txBody>
      </p:sp>
    </p:spTree>
    <p:extLst>
      <p:ext uri="{BB962C8B-B14F-4D97-AF65-F5344CB8AC3E}">
        <p14:creationId xmlns:p14="http://schemas.microsoft.com/office/powerpoint/2010/main" val="35930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 animBg="1"/>
      <p:bldP spid="96" grpId="0" animBg="1"/>
      <p:bldP spid="95" grpId="0" animBg="1"/>
      <p:bldP spid="12" grpId="0" animBg="1"/>
      <p:bldP spid="64" grpId="0" animBg="1"/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FAC3-AA34-4716-A413-58D6F725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Computing: Honeywell Quantum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E89F2-8B4B-4ED2-9F0F-632099E7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4DF13-2C25-4569-9E2F-B195B91D9B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Honeywell has significant efforts in quantum-based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89D022-68AA-4CDE-A81E-56F1B01A0F60}"/>
              </a:ext>
            </a:extLst>
          </p:cNvPr>
          <p:cNvGrpSpPr/>
          <p:nvPr/>
        </p:nvGrpSpPr>
        <p:grpSpPr>
          <a:xfrm>
            <a:off x="1762168" y="1423232"/>
            <a:ext cx="8667662" cy="3935086"/>
            <a:chOff x="1513438" y="1362320"/>
            <a:chExt cx="8667662" cy="39350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EEED71-E309-4CC7-AE5F-1CFC51207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937" y="2837583"/>
              <a:ext cx="4562163" cy="23926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5CC5A2-06BD-40B2-B038-B55A304D4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7144" y="1362320"/>
              <a:ext cx="8591093" cy="13901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4EC44A-BD2A-47F5-B563-75D4F6BAC0B0}"/>
                </a:ext>
              </a:extLst>
            </p:cNvPr>
            <p:cNvSpPr/>
            <p:nvPr/>
          </p:nvSpPr>
          <p:spPr>
            <a:xfrm>
              <a:off x="1557143" y="2836469"/>
              <a:ext cx="3976864" cy="2396001"/>
            </a:xfrm>
            <a:prstGeom prst="rect">
              <a:avLst/>
            </a:prstGeom>
            <a:solidFill>
              <a:srgbClr val="DED1BA">
                <a:lumMod val="90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rgbClr val="43999B"/>
                </a:solidFill>
                <a:latin typeface="Arial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2311E4-526B-4D9A-8F44-FB2439002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05"/>
            <a:stretch/>
          </p:blipFill>
          <p:spPr>
            <a:xfrm>
              <a:off x="2897962" y="4481696"/>
              <a:ext cx="1592159" cy="700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47C415-841D-4643-A22A-3C81E0366F21}"/>
                </a:ext>
              </a:extLst>
            </p:cNvPr>
            <p:cNvSpPr txBox="1"/>
            <p:nvPr/>
          </p:nvSpPr>
          <p:spPr>
            <a:xfrm>
              <a:off x="1514841" y="2874880"/>
              <a:ext cx="3425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n-lt"/>
                </a:rPr>
                <a:t>Current Offerings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12DAE8-A558-46D2-A925-CEAECB7E4F56}"/>
                </a:ext>
              </a:extLst>
            </p:cNvPr>
            <p:cNvSpPr txBox="1"/>
            <p:nvPr/>
          </p:nvSpPr>
          <p:spPr>
            <a:xfrm>
              <a:off x="1514841" y="3227929"/>
              <a:ext cx="1587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Consulting &amp; Design of Experiment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1C55BA-DBDC-495E-AA8A-FD22BBD1FFD4}"/>
                </a:ext>
              </a:extLst>
            </p:cNvPr>
            <p:cNvSpPr txBox="1"/>
            <p:nvPr/>
          </p:nvSpPr>
          <p:spPr>
            <a:xfrm>
              <a:off x="1514841" y="3879775"/>
              <a:ext cx="1688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Engineering &amp; Development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203F90-6F8F-4F5A-93E1-6DB9F06E0875}"/>
                </a:ext>
              </a:extLst>
            </p:cNvPr>
            <p:cNvSpPr txBox="1"/>
            <p:nvPr/>
          </p:nvSpPr>
          <p:spPr>
            <a:xfrm>
              <a:off x="1513438" y="4635904"/>
              <a:ext cx="1690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Quantum System Utilization (2019)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048C3E-18D0-4DE2-A004-CA4E6CE3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9883" y="3787806"/>
              <a:ext cx="864362" cy="5763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136777-9C93-4348-930C-B4EE4F7B3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840" y="3128862"/>
              <a:ext cx="885914" cy="5905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4C1EFF-AA7F-40B0-9816-E0DA05B720BF}"/>
                </a:ext>
              </a:extLst>
            </p:cNvPr>
            <p:cNvSpPr txBox="1"/>
            <p:nvPr/>
          </p:nvSpPr>
          <p:spPr>
            <a:xfrm>
              <a:off x="4119604" y="3128862"/>
              <a:ext cx="14269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System architecture</a:t>
              </a:r>
            </a:p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Novel gate schemes</a:t>
              </a:r>
            </a:p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Application design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E50613-2196-46F2-BBBE-E1430326CA15}"/>
                </a:ext>
              </a:extLst>
            </p:cNvPr>
            <p:cNvSpPr txBox="1"/>
            <p:nvPr/>
          </p:nvSpPr>
          <p:spPr>
            <a:xfrm>
              <a:off x="2673195" y="3757667"/>
              <a:ext cx="2185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Components &amp; subsystems</a:t>
              </a:r>
            </a:p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Cryogenic &amp; vacuum systems</a:t>
              </a:r>
            </a:p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Control systems</a:t>
              </a:r>
            </a:p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Custom QIS test beds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166DDE-A469-4E5B-80BF-C4A2792E9321}"/>
                </a:ext>
              </a:extLst>
            </p:cNvPr>
            <p:cNvSpPr txBox="1"/>
            <p:nvPr/>
          </p:nvSpPr>
          <p:spPr>
            <a:xfrm>
              <a:off x="4464947" y="4519950"/>
              <a:ext cx="10988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 defTabSz="68580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+mn-lt"/>
                </a:rPr>
                <a:t>Best-in-class computational capability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78C4A6-278C-468B-BE7A-F29CA241E0F7}"/>
                </a:ext>
              </a:extLst>
            </p:cNvPr>
            <p:cNvGrpSpPr/>
            <p:nvPr/>
          </p:nvGrpSpPr>
          <p:grpSpPr>
            <a:xfrm>
              <a:off x="5596708" y="2836469"/>
              <a:ext cx="4584392" cy="2460937"/>
              <a:chOff x="422091" y="3094627"/>
              <a:chExt cx="6068704" cy="328124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F4E09C3-22F8-409A-84EB-825E74882A37}"/>
                  </a:ext>
                </a:extLst>
              </p:cNvPr>
              <p:cNvSpPr/>
              <p:nvPr/>
            </p:nvSpPr>
            <p:spPr>
              <a:xfrm>
                <a:off x="422091" y="3094627"/>
                <a:ext cx="6068704" cy="3191621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 dirty="0">
                  <a:solidFill>
                    <a:schemeClr val="bg1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7A6870-89B5-4058-97BA-47B1FEFDF2E6}"/>
                  </a:ext>
                </a:extLst>
              </p:cNvPr>
              <p:cNvSpPr txBox="1"/>
              <p:nvPr/>
            </p:nvSpPr>
            <p:spPr>
              <a:xfrm>
                <a:off x="433726" y="5678248"/>
                <a:ext cx="4302803" cy="69762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Chief Commercial Officer: Justin Ging</a:t>
                </a:r>
              </a:p>
              <a:p>
                <a:r>
                  <a:rPr lang="en-US" sz="1400" u="sng" dirty="0"/>
                  <a:t>justin.ging@honeywell.com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62FCC0-9EA1-465A-BBE7-929C946B9696}"/>
                </a:ext>
              </a:extLst>
            </p:cNvPr>
            <p:cNvSpPr txBox="1"/>
            <p:nvPr/>
          </p:nvSpPr>
          <p:spPr>
            <a:xfrm>
              <a:off x="6768957" y="1423232"/>
              <a:ext cx="3262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Quantum Computing</a:t>
              </a:r>
            </a:p>
            <a:p>
              <a:pPr algn="r"/>
              <a:r>
                <a:rPr lang="en-US" dirty="0">
                  <a:solidFill>
                    <a:schemeClr val="bg1"/>
                  </a:solidFill>
                </a:rPr>
                <a:t>Trapped-ion Qubit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10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sensors: atoms, laser light, &amp; quantum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EE48-EE08-4D89-AC25-923735F3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23" y="1650794"/>
            <a:ext cx="5372100" cy="1859433"/>
          </a:xfrm>
        </p:spPr>
        <p:txBody>
          <a:bodyPr/>
          <a:lstStyle/>
          <a:p>
            <a:pPr lvl="1"/>
            <a:r>
              <a:rPr lang="en-US" dirty="0"/>
              <a:t>Accelerometers (gravimeters)</a:t>
            </a:r>
          </a:p>
          <a:p>
            <a:pPr lvl="1"/>
            <a:r>
              <a:rPr lang="en-US" dirty="0"/>
              <a:t>Gyroscope (rotation)</a:t>
            </a:r>
          </a:p>
          <a:p>
            <a:pPr lvl="1"/>
            <a:r>
              <a:rPr lang="en-US" dirty="0"/>
              <a:t>Magnetometer </a:t>
            </a:r>
          </a:p>
          <a:p>
            <a:pPr lvl="1"/>
            <a:r>
              <a:rPr lang="en-US" dirty="0"/>
              <a:t>Clock (passage of time)</a:t>
            </a:r>
          </a:p>
          <a:p>
            <a:pPr lvl="1"/>
            <a:r>
              <a:rPr lang="en-US" dirty="0"/>
              <a:t>Time transfer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Atoms and laser light can provide high sensitivity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472E9-8F83-445E-9FC2-808E339E3050}"/>
              </a:ext>
            </a:extLst>
          </p:cNvPr>
          <p:cNvSpPr/>
          <p:nvPr/>
        </p:nvSpPr>
        <p:spPr>
          <a:xfrm>
            <a:off x="330523" y="3968868"/>
            <a:ext cx="4442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>
                <a:solidFill>
                  <a:srgbClr val="002060"/>
                </a:solidFill>
              </a:rPr>
              <a:t>Position, navigation, and timing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80A090-3FBA-437F-9B3A-1D2E33A2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85" y="1107171"/>
            <a:ext cx="7289550" cy="4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42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1C9B-CD91-472E-85DF-B547217C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sensors: enabling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8E03-C489-4EF6-9F8C-F18D12D82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loss optical waveguides, extending into blue, UV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RF/microwave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Lasers</a:t>
            </a:r>
          </a:p>
          <a:p>
            <a:pPr lvl="2"/>
            <a:r>
              <a:rPr lang="en-US" dirty="0"/>
              <a:t>Integrated in active structures</a:t>
            </a:r>
          </a:p>
          <a:p>
            <a:pPr lvl="2"/>
            <a:r>
              <a:rPr lang="en-US" dirty="0"/>
              <a:t>Stable over T in power and frequency</a:t>
            </a:r>
          </a:p>
          <a:p>
            <a:pPr lvl="2"/>
            <a:r>
              <a:rPr lang="en-US" dirty="0"/>
              <a:t>New </a:t>
            </a:r>
            <a:r>
              <a:rPr lang="en-US" dirty="0" err="1"/>
              <a:t>colours</a:t>
            </a:r>
            <a:r>
              <a:rPr lang="en-US" dirty="0"/>
              <a:t> (e.g. UV)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and entangled photon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277C7-3EA4-422E-B9FD-9D6D1840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6F9152-624F-4BEE-834D-53CC77682D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Optical fibers in blue/UV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Atomic sources</a:t>
            </a:r>
          </a:p>
          <a:p>
            <a:pPr lvl="2"/>
            <a:r>
              <a:rPr lang="en-US" dirty="0"/>
              <a:t>Low generating power and small size</a:t>
            </a:r>
          </a:p>
          <a:p>
            <a:pPr lvl="2"/>
            <a:r>
              <a:rPr lang="en-US" dirty="0"/>
              <a:t>Stable over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UHV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Miniature optics</a:t>
            </a:r>
          </a:p>
          <a:p>
            <a:pPr lvl="2"/>
            <a:r>
              <a:rPr lang="en-US" dirty="0"/>
              <a:t>Photonic chip interconnects</a:t>
            </a:r>
          </a:p>
          <a:p>
            <a:pPr lvl="2"/>
            <a:r>
              <a:rPr lang="en-US" dirty="0"/>
              <a:t>Free-space and </a:t>
            </a:r>
            <a:r>
              <a:rPr lang="en-US" dirty="0" err="1"/>
              <a:t>fibre</a:t>
            </a:r>
            <a:r>
              <a:rPr lang="en-US" dirty="0"/>
              <a:t>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F63BAB-9109-4D58-AC5D-39982E0594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Active Honeywell development in these areas</a:t>
            </a:r>
          </a:p>
        </p:txBody>
      </p:sp>
    </p:spTree>
    <p:extLst>
      <p:ext uri="{BB962C8B-B14F-4D97-AF65-F5344CB8AC3E}">
        <p14:creationId xmlns:p14="http://schemas.microsoft.com/office/powerpoint/2010/main" val="1077330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E60EB-A8BA-4A87-AFDE-F35A91D4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13DA6-1DAF-4562-AA6B-FEA7D93D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523" y="3711537"/>
            <a:ext cx="1496843" cy="2306278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6D824C-3379-4598-B9A5-FB3A951BF9F0}"/>
              </a:ext>
            </a:extLst>
          </p:cNvPr>
          <p:cNvSpPr txBox="1">
            <a:spLocks/>
          </p:cNvSpPr>
          <p:nvPr/>
        </p:nvSpPr>
        <p:spPr>
          <a:xfrm>
            <a:off x="5987774" y="1029683"/>
            <a:ext cx="4039805" cy="576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Non-GPS navigation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9FDEC52-190C-4FB6-8DD3-5BFB1840241D}"/>
              </a:ext>
            </a:extLst>
          </p:cNvPr>
          <p:cNvSpPr txBox="1">
            <a:spLocks/>
          </p:cNvSpPr>
          <p:nvPr/>
        </p:nvSpPr>
        <p:spPr>
          <a:xfrm>
            <a:off x="406296" y="248260"/>
            <a:ext cx="9401802" cy="5251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Survey of quantum technologies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4F8389C-1E59-4B0B-A155-5EB678C48D84}"/>
              </a:ext>
            </a:extLst>
          </p:cNvPr>
          <p:cNvSpPr txBox="1">
            <a:spLocks/>
          </p:cNvSpPr>
          <p:nvPr/>
        </p:nvSpPr>
        <p:spPr>
          <a:xfrm>
            <a:off x="5953735" y="3430254"/>
            <a:ext cx="5115686" cy="5633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Future quantum technologies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B376BAF-6F66-459D-9CF2-B9696D75EE8B}"/>
              </a:ext>
            </a:extLst>
          </p:cNvPr>
          <p:cNvSpPr txBox="1">
            <a:spLocks/>
          </p:cNvSpPr>
          <p:nvPr/>
        </p:nvSpPr>
        <p:spPr>
          <a:xfrm>
            <a:off x="209848" y="3440252"/>
            <a:ext cx="4071938" cy="5514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Timing &amp; synchronization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657C9-4C7D-4B7B-94F8-39F2FC502F33}"/>
              </a:ext>
            </a:extLst>
          </p:cNvPr>
          <p:cNvGrpSpPr/>
          <p:nvPr/>
        </p:nvGrpSpPr>
        <p:grpSpPr>
          <a:xfrm>
            <a:off x="7791297" y="1311238"/>
            <a:ext cx="4089265" cy="2807592"/>
            <a:chOff x="4621122" y="1488102"/>
            <a:chExt cx="4089265" cy="280759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59472A-5A41-433C-B577-B11BAD79D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72" t="7232" r="12624"/>
            <a:stretch/>
          </p:blipFill>
          <p:spPr>
            <a:xfrm>
              <a:off x="5105342" y="1488102"/>
              <a:ext cx="3605045" cy="2807592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3" name="Picture 4" descr="http://dreamatico.com/data_images/cloud/cloud-6.jpg">
              <a:extLst>
                <a:ext uri="{FF2B5EF4-FFF2-40B4-BE49-F238E27FC236}">
                  <a16:creationId xmlns:a16="http://schemas.microsoft.com/office/drawing/2014/main" id="{587FA336-A917-405C-818C-3A236E6E2E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21122" y="1606490"/>
              <a:ext cx="3473798" cy="99323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s://www.bforball.com/image/categ/aeroplane.png">
              <a:extLst>
                <a:ext uri="{FF2B5EF4-FFF2-40B4-BE49-F238E27FC236}">
                  <a16:creationId xmlns:a16="http://schemas.microsoft.com/office/drawing/2014/main" id="{3314DACA-5422-4D01-BDC1-7F4C8500B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933" y="1536782"/>
              <a:ext cx="1661148" cy="166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0954589-5CB6-4EB6-BD41-7A8FAFEC9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116" y="1366510"/>
            <a:ext cx="2355508" cy="18994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B34614-66AD-45FE-BB4E-E598556D4B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7"/>
          <a:stretch/>
        </p:blipFill>
        <p:spPr>
          <a:xfrm rot="5400000" flipH="1">
            <a:off x="489968" y="3769127"/>
            <a:ext cx="1028422" cy="1321062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8EAC7A-3992-4740-8023-A22B2A9EFF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"/>
          <a:stretch/>
        </p:blipFill>
        <p:spPr>
          <a:xfrm>
            <a:off x="5961974" y="4238621"/>
            <a:ext cx="2273592" cy="10007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E482051-2563-4CC0-ABD4-B4BA3BD6A830}"/>
              </a:ext>
            </a:extLst>
          </p:cNvPr>
          <p:cNvGrpSpPr/>
          <p:nvPr/>
        </p:nvGrpSpPr>
        <p:grpSpPr>
          <a:xfrm>
            <a:off x="2920459" y="3820148"/>
            <a:ext cx="2670428" cy="1291444"/>
            <a:chOff x="5733936" y="5200799"/>
            <a:chExt cx="2989440" cy="14457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87A18E-2495-4F33-B715-73D398DDEB87}"/>
                </a:ext>
              </a:extLst>
            </p:cNvPr>
            <p:cNvSpPr/>
            <p:nvPr/>
          </p:nvSpPr>
          <p:spPr>
            <a:xfrm>
              <a:off x="5796719" y="5200799"/>
              <a:ext cx="2926657" cy="14457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F99D4B6-1BB8-4037-9362-8740BE3AF8BD}"/>
                </a:ext>
              </a:extLst>
            </p:cNvPr>
            <p:cNvGrpSpPr/>
            <p:nvPr/>
          </p:nvGrpSpPr>
          <p:grpSpPr>
            <a:xfrm>
              <a:off x="5733936" y="5200799"/>
              <a:ext cx="2863858" cy="1339567"/>
              <a:chOff x="6467936" y="2850908"/>
              <a:chExt cx="2863858" cy="133956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AE5CC2-A33B-4CCC-94B6-CB4D816C8DB0}"/>
                  </a:ext>
                </a:extLst>
              </p:cNvPr>
              <p:cNvGrpSpPr/>
              <p:nvPr/>
            </p:nvGrpSpPr>
            <p:grpSpPr>
              <a:xfrm>
                <a:off x="6467936" y="3139726"/>
                <a:ext cx="1296700" cy="998259"/>
                <a:chOff x="-71316" y="3272191"/>
                <a:chExt cx="3570772" cy="2748947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76066CB6-DAC8-4DDD-98DD-F50E2FEF3057}"/>
                    </a:ext>
                  </a:extLst>
                </p:cNvPr>
                <p:cNvCxnSpPr/>
                <p:nvPr/>
              </p:nvCxnSpPr>
              <p:spPr>
                <a:xfrm>
                  <a:off x="780301" y="5693224"/>
                  <a:ext cx="4707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D1CF083B-24D5-4FF8-992B-7784B8245978}"/>
                    </a:ext>
                  </a:extLst>
                </p:cNvPr>
                <p:cNvCxnSpPr/>
                <p:nvPr/>
              </p:nvCxnSpPr>
              <p:spPr>
                <a:xfrm>
                  <a:off x="2405961" y="4506895"/>
                  <a:ext cx="4707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1F42434A-BC9B-4243-9725-08E3EC4D6489}"/>
                    </a:ext>
                  </a:extLst>
                </p:cNvPr>
                <p:cNvCxnSpPr/>
                <p:nvPr/>
              </p:nvCxnSpPr>
              <p:spPr>
                <a:xfrm>
                  <a:off x="2405961" y="4396330"/>
                  <a:ext cx="4707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5875DFFF-2573-4AD3-83F9-A84C62CBD1AB}"/>
                    </a:ext>
                  </a:extLst>
                </p:cNvPr>
                <p:cNvCxnSpPr/>
                <p:nvPr/>
              </p:nvCxnSpPr>
              <p:spPr>
                <a:xfrm>
                  <a:off x="2405961" y="4614471"/>
                  <a:ext cx="4707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4C691B14-DBD5-4045-A911-D2553C56AED4}"/>
                    </a:ext>
                  </a:extLst>
                </p:cNvPr>
                <p:cNvCxnSpPr/>
                <p:nvPr/>
              </p:nvCxnSpPr>
              <p:spPr>
                <a:xfrm>
                  <a:off x="1309219" y="3742526"/>
                  <a:ext cx="4707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F39DA87F-8AC1-448C-9367-5E3225678811}"/>
                    </a:ext>
                  </a:extLst>
                </p:cNvPr>
                <p:cNvSpPr txBox="1"/>
                <p:nvPr/>
              </p:nvSpPr>
              <p:spPr>
                <a:xfrm>
                  <a:off x="2439151" y="4506895"/>
                  <a:ext cx="1060305" cy="720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baseline="30000" dirty="0"/>
                    <a:t>3</a:t>
                  </a:r>
                  <a:r>
                    <a:rPr lang="en-US" sz="1100" b="1" dirty="0"/>
                    <a:t>P</a:t>
                  </a:r>
                  <a:r>
                    <a:rPr lang="en-US" sz="1100" b="1" baseline="-25000" dirty="0"/>
                    <a:t>0</a:t>
                  </a: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80B7CF96-3A65-4208-A430-3C2087850C9C}"/>
                    </a:ext>
                  </a:extLst>
                </p:cNvPr>
                <p:cNvSpPr/>
                <p:nvPr/>
              </p:nvSpPr>
              <p:spPr>
                <a:xfrm>
                  <a:off x="2559161" y="4548730"/>
                  <a:ext cx="124026" cy="131482"/>
                </a:xfrm>
                <a:prstGeom prst="ellipse">
                  <a:avLst/>
                </a:prstGeom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9FBD8992-8089-49AF-A99E-8040C48EE36B}"/>
                    </a:ext>
                  </a:extLst>
                </p:cNvPr>
                <p:cNvSpPr txBox="1"/>
                <p:nvPr/>
              </p:nvSpPr>
              <p:spPr>
                <a:xfrm>
                  <a:off x="1142402" y="5300732"/>
                  <a:ext cx="1060305" cy="720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baseline="30000" dirty="0"/>
                    <a:t>1</a:t>
                  </a:r>
                  <a:r>
                    <a:rPr lang="en-US" sz="1100" b="1" dirty="0"/>
                    <a:t>S</a:t>
                  </a:r>
                  <a:r>
                    <a:rPr lang="en-US" sz="1100" b="1" baseline="-25000" dirty="0"/>
                    <a:t>0</a:t>
                  </a:r>
                </a:p>
              </p:txBody>
            </p: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991740FE-45BD-4437-BB43-929B711B6A2F}"/>
                    </a:ext>
                  </a:extLst>
                </p:cNvPr>
                <p:cNvSpPr txBox="1"/>
                <p:nvPr/>
              </p:nvSpPr>
              <p:spPr>
                <a:xfrm>
                  <a:off x="211818" y="3272191"/>
                  <a:ext cx="1060305" cy="720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baseline="30000" dirty="0"/>
                    <a:t>1</a:t>
                  </a:r>
                  <a:r>
                    <a:rPr lang="en-US" sz="1100" b="1" dirty="0"/>
                    <a:t>P</a:t>
                  </a:r>
                  <a:r>
                    <a:rPr lang="en-US" sz="1100" b="1" baseline="-25000" dirty="0"/>
                    <a:t>1</a:t>
                  </a:r>
                </a:p>
              </p:txBody>
            </p: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94BB7660-E6A1-4BEC-AAA6-1BFD28E55377}"/>
                    </a:ext>
                  </a:extLst>
                </p:cNvPr>
                <p:cNvCxnSpPr>
                  <a:endCxn id="165" idx="3"/>
                </p:cNvCxnSpPr>
                <p:nvPr/>
              </p:nvCxnSpPr>
              <p:spPr>
                <a:xfrm flipV="1">
                  <a:off x="1010024" y="4660957"/>
                  <a:ext cx="1567300" cy="1032267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D2860E82-A859-4516-9CBB-EFF1D76E0F08}"/>
                    </a:ext>
                  </a:extLst>
                </p:cNvPr>
                <p:cNvSpPr txBox="1"/>
                <p:nvPr/>
              </p:nvSpPr>
              <p:spPr>
                <a:xfrm>
                  <a:off x="-71316" y="4295030"/>
                  <a:ext cx="1846040" cy="720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/>
                    <a:t>698 nm</a:t>
                  </a:r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E2F3289-B3BB-4AF7-90E0-FC6E7038C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98483" y="2850908"/>
                <a:ext cx="996593" cy="555973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AB003F2-154A-49E6-87EE-73F7FFC6A760}"/>
                  </a:ext>
                </a:extLst>
              </p:cNvPr>
              <p:cNvGrpSpPr/>
              <p:nvPr/>
            </p:nvGrpSpPr>
            <p:grpSpPr>
              <a:xfrm>
                <a:off x="7558985" y="3052179"/>
                <a:ext cx="1772809" cy="1138296"/>
                <a:chOff x="8897033" y="4086853"/>
                <a:chExt cx="1772809" cy="1138296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C61A006C-6357-43DB-A014-437938E9FCD1}"/>
                    </a:ext>
                  </a:extLst>
                </p:cNvPr>
                <p:cNvGrpSpPr/>
                <p:nvPr/>
              </p:nvGrpSpPr>
              <p:grpSpPr>
                <a:xfrm>
                  <a:off x="8980817" y="4086853"/>
                  <a:ext cx="1648386" cy="1138296"/>
                  <a:chOff x="9346098" y="1046263"/>
                  <a:chExt cx="1648386" cy="1138296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3B790459-CB0E-4F25-B1F6-DCBFC1031434}"/>
                      </a:ext>
                    </a:extLst>
                  </p:cNvPr>
                  <p:cNvGrpSpPr/>
                  <p:nvPr/>
                </p:nvGrpSpPr>
                <p:grpSpPr>
                  <a:xfrm>
                    <a:off x="9346098" y="1046263"/>
                    <a:ext cx="1648386" cy="1138296"/>
                    <a:chOff x="3467421" y="1169973"/>
                    <a:chExt cx="1648386" cy="1138296"/>
                  </a:xfrm>
                </p:grpSpPr>
                <p:sp>
                  <p:nvSpPr>
                    <p:cNvPr id="143" name="Oval 142">
                      <a:extLst>
                        <a:ext uri="{FF2B5EF4-FFF2-40B4-BE49-F238E27FC236}">
                          <a16:creationId xmlns:a16="http://schemas.microsoft.com/office/drawing/2014/main" id="{56C3E1E5-A4C8-4C8C-930F-7C15AB4B0E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765522" y="1169973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85D09769-8245-4A1D-A9FD-37004D55F4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679127" y="1220756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3D5ECCB5-984C-4FD6-839A-E56DC812BE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592733" y="1271232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C2C3EEF5-DBF9-4E87-B7BE-96CBC6964D3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505219" y="1328348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1E73FAE7-2758-4573-821E-A6C38EB6520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422175" y="1371718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8" name="Oval 147">
                      <a:extLst>
                        <a:ext uri="{FF2B5EF4-FFF2-40B4-BE49-F238E27FC236}">
                          <a16:creationId xmlns:a16="http://schemas.microsoft.com/office/drawing/2014/main" id="{7F21B28C-2D0E-49AB-96D3-2756587D95D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335780" y="1422501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ACC206A7-81B8-450B-BD91-6056E4AF39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249386" y="1472977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0" name="Oval 149">
                      <a:extLst>
                        <a:ext uri="{FF2B5EF4-FFF2-40B4-BE49-F238E27FC236}">
                          <a16:creationId xmlns:a16="http://schemas.microsoft.com/office/drawing/2014/main" id="{FD948CD8-BF0E-4059-B184-67D897514B8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161872" y="1530093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1" name="Oval 150">
                      <a:extLst>
                        <a:ext uri="{FF2B5EF4-FFF2-40B4-BE49-F238E27FC236}">
                          <a16:creationId xmlns:a16="http://schemas.microsoft.com/office/drawing/2014/main" id="{A24211FB-C84D-4339-879F-7E9A1BE608B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4071071" y="1572353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D28FFDE9-144B-4254-9A68-4878A1B5FD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984676" y="1623136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3" name="Oval 152">
                      <a:extLst>
                        <a:ext uri="{FF2B5EF4-FFF2-40B4-BE49-F238E27FC236}">
                          <a16:creationId xmlns:a16="http://schemas.microsoft.com/office/drawing/2014/main" id="{4EC7FDAD-A09E-4032-982D-170E62DA04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898282" y="1673612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4" name="Oval 153">
                      <a:extLst>
                        <a:ext uri="{FF2B5EF4-FFF2-40B4-BE49-F238E27FC236}">
                          <a16:creationId xmlns:a16="http://schemas.microsoft.com/office/drawing/2014/main" id="{C8057E26-F35E-418D-8F0D-CB6FDD21D76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810768" y="1730728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5" name="Oval 154">
                      <a:extLst>
                        <a:ext uri="{FF2B5EF4-FFF2-40B4-BE49-F238E27FC236}">
                          <a16:creationId xmlns:a16="http://schemas.microsoft.com/office/drawing/2014/main" id="{DC1D0F29-208A-4B1D-8DFC-2ACD801FBD8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727724" y="1774098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6" name="Oval 155">
                      <a:extLst>
                        <a:ext uri="{FF2B5EF4-FFF2-40B4-BE49-F238E27FC236}">
                          <a16:creationId xmlns:a16="http://schemas.microsoft.com/office/drawing/2014/main" id="{D5C3E9CB-2500-4582-9156-5814403311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641329" y="1824881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7" name="Oval 156">
                      <a:extLst>
                        <a:ext uri="{FF2B5EF4-FFF2-40B4-BE49-F238E27FC236}">
                          <a16:creationId xmlns:a16="http://schemas.microsoft.com/office/drawing/2014/main" id="{ECE64211-22A0-47CA-8640-70158A980B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554935" y="1875357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8" name="Oval 157">
                      <a:extLst>
                        <a:ext uri="{FF2B5EF4-FFF2-40B4-BE49-F238E27FC236}">
                          <a16:creationId xmlns:a16="http://schemas.microsoft.com/office/drawing/2014/main" id="{628EF465-7BA6-4AA5-A611-F89B72F067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491134">
                      <a:off x="3467421" y="1932473"/>
                      <a:ext cx="350285" cy="375796"/>
                    </a:xfrm>
                    <a:prstGeom prst="ellipse">
                      <a:avLst/>
                    </a:prstGeom>
                    <a:gradFill flip="none" rotWithShape="1">
                      <a:gsLst>
                        <a:gs pos="24000">
                          <a:srgbClr val="FF0000">
                            <a:alpha val="64000"/>
                          </a:srgbClr>
                        </a:gs>
                        <a:gs pos="83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>
                        <a:rot lat="18709972" lon="18048154" rev="1220882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EA59B51B-F2D8-4840-ADE1-9A3938617FED}"/>
                      </a:ext>
                    </a:extLst>
                  </p:cNvPr>
                  <p:cNvGrpSpPr/>
                  <p:nvPr/>
                </p:nvGrpSpPr>
                <p:grpSpPr>
                  <a:xfrm>
                    <a:off x="10188584" y="1559306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E4491DEC-DDE8-4304-B7D8-C266F6448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A38A7E3A-C90E-4222-97CF-0CC77533A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2B7FCB19-B647-485B-A80C-2A1F9DBF5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34CBFD57-1345-4B0A-ADAD-2D784357F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71FA2994-48BD-41C6-8881-847BED49B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C44F3D51-7F65-4D4B-A209-8D1989BDA190}"/>
                      </a:ext>
                    </a:extLst>
                  </p:cNvPr>
                  <p:cNvGrpSpPr/>
                  <p:nvPr/>
                </p:nvGrpSpPr>
                <p:grpSpPr>
                  <a:xfrm>
                    <a:off x="10284437" y="1497183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9AF93C90-7D18-4E9B-AE07-F72AB768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0946101D-5719-4AC8-B78E-7848B094C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F4ACA2BC-296E-4A30-A1E8-908A0A20E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BC112B0F-8D85-4799-A670-DA164BD250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10835E59-23CF-438D-B868-D5E66012B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B41396D3-0CEB-453E-9B23-562466A51C9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7055" y="1454976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D6BE93B5-8DC7-48F3-9320-349A24D34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F1CCC99D-6A97-428E-AF02-EBD8BC4B8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C142BBA3-B020-4D47-8943-CA457C104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BC1A7AA6-19E7-49B4-A7FB-3CCC5300F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C4944F3D-09E3-4757-9CAB-C53BB60B1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41CDE7F-A0FD-4D14-8783-808E91B00C5E}"/>
                      </a:ext>
                    </a:extLst>
                  </p:cNvPr>
                  <p:cNvGrpSpPr/>
                  <p:nvPr/>
                </p:nvGrpSpPr>
                <p:grpSpPr>
                  <a:xfrm>
                    <a:off x="10458676" y="1399117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31E1D4E2-F9C4-4F5E-9A3E-BB7EB766C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FA1D283B-545C-43EA-8A2A-C2F704ACE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43B360EF-0132-4A76-9BEC-F6833F3E5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CBE29CFE-B080-4FE4-BF99-2617F08644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B9283B1C-E71A-467A-AADA-D6CAB8F66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28D056D-1013-4301-82A6-52BFAA0CA2E0}"/>
                      </a:ext>
                    </a:extLst>
                  </p:cNvPr>
                  <p:cNvGrpSpPr/>
                  <p:nvPr/>
                </p:nvGrpSpPr>
                <p:grpSpPr>
                  <a:xfrm>
                    <a:off x="10545403" y="1329850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7BFC4A6E-561B-40BC-92FB-B910327B6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6DFBCE74-825D-4230-861A-8EEB78E0E7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425D4B76-FFDF-4C83-B32A-916EE4113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BB8B1FEB-1C67-4D23-924E-583FDDDA36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D05855FE-EE04-4DBA-96A0-A4E926408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6F78A180-E125-471D-9E69-E9C087ED484D}"/>
                      </a:ext>
                    </a:extLst>
                  </p:cNvPr>
                  <p:cNvGrpSpPr/>
                  <p:nvPr/>
                </p:nvGrpSpPr>
                <p:grpSpPr>
                  <a:xfrm>
                    <a:off x="10627213" y="1307809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8A598159-270F-4EB2-BCE9-E3B1D6706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DB69F019-9AEF-40EC-87AF-C299DC2BE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5" name="Oval 114">
                      <a:extLst>
                        <a:ext uri="{FF2B5EF4-FFF2-40B4-BE49-F238E27FC236}">
                          <a16:creationId xmlns:a16="http://schemas.microsoft.com/office/drawing/2014/main" id="{9676CAE5-649B-4355-B723-27AF3F33C7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8B450790-7C3C-4CC7-852B-26DC3ECDDB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AF8B0520-678C-4C93-AB5E-456F2AEB2B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AAC88681-7C7F-4237-84EC-6BA529177EF4}"/>
                      </a:ext>
                    </a:extLst>
                  </p:cNvPr>
                  <p:cNvGrpSpPr/>
                  <p:nvPr/>
                </p:nvGrpSpPr>
                <p:grpSpPr>
                  <a:xfrm>
                    <a:off x="10718834" y="1238591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44004C53-0D1F-4533-A4FA-4AE4407400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053F6915-4E6A-4F8E-BE77-262D15E81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ACE801A1-40F8-4520-8386-D6EC0544C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CE8DBD4F-2C1B-44D2-A1FE-65CE570011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E387EAEB-368C-4C9F-9E45-CB59B1463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BFC186ED-0D90-448D-878E-5695C4EDE1CD}"/>
                      </a:ext>
                    </a:extLst>
                  </p:cNvPr>
                  <p:cNvGrpSpPr/>
                  <p:nvPr/>
                </p:nvGrpSpPr>
                <p:grpSpPr>
                  <a:xfrm>
                    <a:off x="10098688" y="1609388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AD7CED55-7D5E-49C1-B94A-C1BA28408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B6985243-E44E-4117-B0FD-F99859CFB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360BB431-6B6D-45FA-9FAE-5B233AFEB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75186082-AD4A-4419-97F8-95F45FF7C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75C1C5D7-417A-499F-958C-87ACD900B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A7773B90-6778-4D0F-8AB6-7BB691A99819}"/>
                      </a:ext>
                    </a:extLst>
                  </p:cNvPr>
                  <p:cNvGrpSpPr/>
                  <p:nvPr/>
                </p:nvGrpSpPr>
                <p:grpSpPr>
                  <a:xfrm>
                    <a:off x="10806800" y="1216550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90EBC6A3-697E-4AF6-91D0-E71F8CD79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9" name="Oval 98">
                      <a:extLst>
                        <a:ext uri="{FF2B5EF4-FFF2-40B4-BE49-F238E27FC236}">
                          <a16:creationId xmlns:a16="http://schemas.microsoft.com/office/drawing/2014/main" id="{327E16ED-E57B-4354-84BC-4EAD57F86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84E45907-D42D-491E-BF66-9736E6288A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1" name="Oval 100">
                      <a:extLst>
                        <a:ext uri="{FF2B5EF4-FFF2-40B4-BE49-F238E27FC236}">
                          <a16:creationId xmlns:a16="http://schemas.microsoft.com/office/drawing/2014/main" id="{5982C663-4241-44CA-80B2-7D7B6BB9E0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84E47EC5-4409-4086-97FF-E2A4A80B0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3EADA297-97B0-4A35-B236-B3D84B609CDD}"/>
                      </a:ext>
                    </a:extLst>
                  </p:cNvPr>
                  <p:cNvGrpSpPr/>
                  <p:nvPr/>
                </p:nvGrpSpPr>
                <p:grpSpPr>
                  <a:xfrm>
                    <a:off x="10018583" y="1661572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9A2A5CF6-AD7B-479C-BD73-6ECFFD5EE4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3521C286-97F8-41CD-827D-0224CFDF7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4704AAD1-30EA-465B-BE57-04296ED7D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E0B31B9A-E70F-4F88-93A2-39AECCCF2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0F803810-1E24-4EA5-859E-0C235D318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1B600E2E-392A-4C89-A7E5-CCD0647171FE}"/>
                      </a:ext>
                    </a:extLst>
                  </p:cNvPr>
                  <p:cNvGrpSpPr/>
                  <p:nvPr/>
                </p:nvGrpSpPr>
                <p:grpSpPr>
                  <a:xfrm>
                    <a:off x="9928708" y="1704242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31CFD458-CC22-4CAF-949A-56222055D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E6E59163-BD5E-4CB6-9D62-22721BEAF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6286F255-1CC1-412E-8C44-AE782060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F85874F7-B213-4BD4-AB0B-29A04BE1A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B5857E43-5C96-4463-8C59-29F95BC45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4E49D9CB-F035-4C4E-A9E4-72E040526471}"/>
                      </a:ext>
                    </a:extLst>
                  </p:cNvPr>
                  <p:cNvGrpSpPr/>
                  <p:nvPr/>
                </p:nvGrpSpPr>
                <p:grpSpPr>
                  <a:xfrm>
                    <a:off x="9849268" y="1768932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37612299-05A0-4F31-9A4F-0A6541AA3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8BCBFD29-E118-46D6-8775-53B4D9D32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70D60E02-2BE8-4597-9AB4-149EBD9C2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4132CA92-D76B-48FF-AA62-15509997C7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2DD54733-76BF-4844-B0BE-37B087BA6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3E6D371D-0AEC-453D-8C9C-8D8916320BFA}"/>
                      </a:ext>
                    </a:extLst>
                  </p:cNvPr>
                  <p:cNvGrpSpPr/>
                  <p:nvPr/>
                </p:nvGrpSpPr>
                <p:grpSpPr>
                  <a:xfrm>
                    <a:off x="9759073" y="1807169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086CE7CF-FE76-4728-966C-C962A2611C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598DFF1A-225C-41DF-B3D9-A09C66036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0" name="Oval 79">
                      <a:extLst>
                        <a:ext uri="{FF2B5EF4-FFF2-40B4-BE49-F238E27FC236}">
                          <a16:creationId xmlns:a16="http://schemas.microsoft.com/office/drawing/2014/main" id="{8A79A25A-A721-468B-957E-5D9FA5AA1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640B3F1C-C99E-45B0-AFDA-758D19B08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22809719-238D-4D05-A47C-FA13699F7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C1B2B84-71A2-4D7C-B076-234689FFF217}"/>
                      </a:ext>
                    </a:extLst>
                  </p:cNvPr>
                  <p:cNvGrpSpPr/>
                  <p:nvPr/>
                </p:nvGrpSpPr>
                <p:grpSpPr>
                  <a:xfrm>
                    <a:off x="9661828" y="1840733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F268B1E7-4D0F-4F43-B880-ACDC380FF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782D684-D2AD-44B2-A528-4120EB60A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9E037CC7-54CC-4D38-A01E-CC92903CA1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76F5282C-C420-4F29-98BD-71381CB69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82A8CD17-2D8A-4920-AA1C-1F0285F15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7238A53A-846A-4BC4-87C4-A4BA0566C7B1}"/>
                      </a:ext>
                    </a:extLst>
                  </p:cNvPr>
                  <p:cNvGrpSpPr/>
                  <p:nvPr/>
                </p:nvGrpSpPr>
                <p:grpSpPr>
                  <a:xfrm>
                    <a:off x="9580316" y="1901582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21A31C1C-BDF5-48B6-AE8C-35825DF84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E1048518-0203-424A-8B23-48293574C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33DE2A0F-C760-444A-9304-6F3E92CCE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1B716452-E34E-460E-8D87-443103D04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B0541236-06BA-4FD4-82FB-BAF6961F7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E1456E81-BDB6-4380-A27A-CA45F5B13534}"/>
                      </a:ext>
                    </a:extLst>
                  </p:cNvPr>
                  <p:cNvGrpSpPr/>
                  <p:nvPr/>
                </p:nvGrpSpPr>
                <p:grpSpPr>
                  <a:xfrm>
                    <a:off x="9488941" y="1969799"/>
                    <a:ext cx="73830" cy="81900"/>
                    <a:chOff x="11075029" y="1341753"/>
                    <a:chExt cx="148394" cy="164613"/>
                  </a:xfrm>
                </p:grpSpPr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CAEE4167-5352-410E-8E82-C7C723CB7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75029" y="1379758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42F66E4B-CBF4-4F76-B57B-E4DAA3E46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20748" y="134175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3F36229D-F53C-4511-80E7-1529B0A00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1985" y="1405149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C5AA130B-2CCD-42FD-B483-B7A4BB207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704" y="1392462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552B8104-E39C-441B-B06D-44F59B8CEF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97888" y="1455583"/>
                      <a:ext cx="45719" cy="50783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8B24E93-2480-44EB-AE70-3E71C3D4A1AD}"/>
                    </a:ext>
                  </a:extLst>
                </p:cNvPr>
                <p:cNvCxnSpPr/>
                <p:nvPr/>
              </p:nvCxnSpPr>
              <p:spPr>
                <a:xfrm flipH="1">
                  <a:off x="8897033" y="4145664"/>
                  <a:ext cx="1772809" cy="106400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tailEnd type="triangle"/>
                </a:ln>
                <a:effectLst>
                  <a:glow rad="127000">
                    <a:srgbClr val="C00000">
                      <a:alpha val="66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70" name="Picture 169">
            <a:extLst>
              <a:ext uri="{FF2B5EF4-FFF2-40B4-BE49-F238E27FC236}">
                <a16:creationId xmlns:a16="http://schemas.microsoft.com/office/drawing/2014/main" id="{EEB11190-1164-4E90-A214-E2F72C1BD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137" y="4024951"/>
            <a:ext cx="1580199" cy="1405912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86D325C5-C4FC-49F9-A9D4-DD738024B513}"/>
              </a:ext>
            </a:extLst>
          </p:cNvPr>
          <p:cNvSpPr txBox="1"/>
          <p:nvPr/>
        </p:nvSpPr>
        <p:spPr>
          <a:xfrm>
            <a:off x="10374735" y="5822808"/>
            <a:ext cx="1741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Hosten</a:t>
            </a:r>
            <a:r>
              <a:rPr lang="en-US" sz="1050" dirty="0"/>
              <a:t>, et al., Nature</a:t>
            </a:r>
          </a:p>
          <a:p>
            <a:r>
              <a:rPr lang="en-US" sz="1050" b="1" dirty="0"/>
              <a:t>529</a:t>
            </a:r>
            <a:r>
              <a:rPr lang="en-US" sz="1050" dirty="0"/>
              <a:t> 505 (2016)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DB091D3-76D3-4A92-8B78-60684CC17A34}"/>
              </a:ext>
            </a:extLst>
          </p:cNvPr>
          <p:cNvSpPr txBox="1"/>
          <p:nvPr/>
        </p:nvSpPr>
        <p:spPr>
          <a:xfrm>
            <a:off x="8391148" y="5448240"/>
            <a:ext cx="1805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Komar</a:t>
            </a:r>
            <a:r>
              <a:rPr lang="en-US" sz="1050" dirty="0"/>
              <a:t>, et al., PRL </a:t>
            </a:r>
            <a:r>
              <a:rPr lang="en-US" sz="1050" b="1" dirty="0"/>
              <a:t>117</a:t>
            </a:r>
            <a:r>
              <a:rPr lang="en-US" sz="1050" dirty="0"/>
              <a:t> 060506 (2016)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14BA582F-4BF6-4C32-86F6-5AB80B12C925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8468" y="834532"/>
            <a:ext cx="1692944" cy="1122028"/>
          </a:xfrm>
          <a:prstGeom prst="rect">
            <a:avLst/>
          </a:prstGeom>
          <a:noFill/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635665EF-6664-4969-975B-B81673D37C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89" t="1678" r="18714" b="22066"/>
          <a:stretch/>
        </p:blipFill>
        <p:spPr>
          <a:xfrm>
            <a:off x="3308364" y="2011362"/>
            <a:ext cx="1595231" cy="1282969"/>
          </a:xfrm>
          <a:prstGeom prst="rect">
            <a:avLst/>
          </a:prstGeom>
        </p:spPr>
      </p:pic>
      <p:sp>
        <p:nvSpPr>
          <p:cNvPr id="175" name="Text Placeholder 1">
            <a:extLst>
              <a:ext uri="{FF2B5EF4-FFF2-40B4-BE49-F238E27FC236}">
                <a16:creationId xmlns:a16="http://schemas.microsoft.com/office/drawing/2014/main" id="{6D494AC8-DF90-4189-B59A-776A082289FC}"/>
              </a:ext>
            </a:extLst>
          </p:cNvPr>
          <p:cNvSpPr txBox="1">
            <a:spLocks/>
          </p:cNvSpPr>
          <p:nvPr/>
        </p:nvSpPr>
        <p:spPr>
          <a:xfrm>
            <a:off x="204544" y="1005579"/>
            <a:ext cx="1395972" cy="576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0225" indent="-2460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47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‒"/>
              <a:defRPr sz="1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Inertial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E8489DF6-80FB-406C-8A37-50EC4BB74410}"/>
              </a:ext>
            </a:extLst>
          </p:cNvPr>
          <p:cNvCxnSpPr>
            <a:cxnSpLocks/>
          </p:cNvCxnSpPr>
          <p:nvPr/>
        </p:nvCxnSpPr>
        <p:spPr>
          <a:xfrm flipH="1">
            <a:off x="5700691" y="1203908"/>
            <a:ext cx="41348" cy="4832042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4FA5CA28-07D0-4A48-BA5C-92C20C0F18B4}"/>
              </a:ext>
            </a:extLst>
          </p:cNvPr>
          <p:cNvCxnSpPr>
            <a:cxnSpLocks/>
          </p:cNvCxnSpPr>
          <p:nvPr/>
        </p:nvCxnSpPr>
        <p:spPr>
          <a:xfrm flipH="1">
            <a:off x="147907" y="3392132"/>
            <a:ext cx="11842459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>
            <a:extLst>
              <a:ext uri="{FF2B5EF4-FFF2-40B4-BE49-F238E27FC236}">
                <a16:creationId xmlns:a16="http://schemas.microsoft.com/office/drawing/2014/main" id="{C380CF23-C3AF-49E8-8F2D-BA2C6017729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549" t="11920" r="27445" b="10038"/>
          <a:stretch/>
        </p:blipFill>
        <p:spPr>
          <a:xfrm>
            <a:off x="6168303" y="1629481"/>
            <a:ext cx="1597340" cy="1586768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8CE6DD1A-3991-4A8E-828D-8E4E8E46EF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025" y="4748158"/>
            <a:ext cx="1923632" cy="1407716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CDF7C7EE-5414-4F1A-9661-4B082FD9F7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56311" y="6076765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7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Interferometer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CD126F2-ACBD-4161-B631-453A2671782B}" type="slidenum">
              <a:rPr lang="en-US" altLang="en-US">
                <a:solidFill>
                  <a:srgbClr val="FFFFFF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" name="Picture 7" descr="http://www.k-makris.gr/AircraftComponents/Laser_Gyro/ring-las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00" y="961489"/>
            <a:ext cx="3143688" cy="20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47863" y="4494787"/>
            <a:ext cx="8518048" cy="2024331"/>
            <a:chOff x="423863" y="4494786"/>
            <a:chExt cx="8518048" cy="2024331"/>
          </a:xfrm>
        </p:grpSpPr>
        <p:sp>
          <p:nvSpPr>
            <p:cNvPr id="8" name="TextBox 7"/>
            <p:cNvSpPr txBox="1"/>
            <p:nvPr/>
          </p:nvSpPr>
          <p:spPr>
            <a:xfrm>
              <a:off x="423863" y="5381817"/>
              <a:ext cx="47213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make an atom interferometer, we need to make the atoms do the same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145246" y="4494786"/>
              <a:ext cx="3796665" cy="2024331"/>
              <a:chOff x="5381625" y="4219499"/>
              <a:chExt cx="3796665" cy="2024331"/>
            </a:xfrm>
          </p:grpSpPr>
          <p:pic>
            <p:nvPicPr>
              <p:cNvPr id="60418" name="Picture 2" descr="http://saaubi.people.wm.edu/ResearchGroup/Research/UltraCold_Research/Interferometry_UltraCold/Atomic_MachZender_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1625" y="4519805"/>
                <a:ext cx="3152775" cy="1724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120890" y="4219499"/>
                <a:ext cx="20574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acceleration or rotation</a:t>
                </a:r>
              </a:p>
            </p:txBody>
          </p:sp>
        </p:grpSp>
      </p:grpSp>
      <p:pic>
        <p:nvPicPr>
          <p:cNvPr id="1026" name="Picture 2" descr="https://upload.wikimedia.org/wikipedia/commons/thumb/d/d8/Mach_Zehnder_interferometer.svg/418px-Mach_Zehnder_interferometer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40" y="798438"/>
            <a:ext cx="4174688" cy="35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3299" y="3205756"/>
            <a:ext cx="4838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in two different paths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between the paths matters</a:t>
            </a:r>
          </a:p>
          <a:p>
            <a:pPr marL="285750" indent="-28575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sensor: pattern changes if there is rotation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69" y="4387409"/>
            <a:ext cx="329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Stigmatella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aurantiaca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Own work, CC BY-SA 3.0, https://commons.wikimedia.org/w/index.php?curid=25125975</a:t>
            </a:r>
          </a:p>
        </p:txBody>
      </p:sp>
    </p:spTree>
    <p:extLst>
      <p:ext uri="{BB962C8B-B14F-4D97-AF65-F5344CB8AC3E}">
        <p14:creationId xmlns:p14="http://schemas.microsoft.com/office/powerpoint/2010/main" val="12435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laser gyroscope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5EE48-EE08-4D89-AC25-923735F324D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First level of text, Arial Bold 24pt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Second level of text, Arial 24pt</a:t>
            </a:r>
          </a:p>
          <a:p>
            <a:pPr lvl="2">
              <a:buClr>
                <a:srgbClr val="DC202E"/>
              </a:buClr>
            </a:pPr>
            <a:r>
              <a:rPr lang="en-US" dirty="0">
                <a:solidFill>
                  <a:prstClr val="black"/>
                </a:solidFill>
              </a:rPr>
              <a:t>Third level of text, bullet, Arial 20pt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Role of phase in RLG parallels some atomic sensors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EDD3C1-53C6-4C1D-93F6-F85C9BFC1768}"/>
              </a:ext>
            </a:extLst>
          </p:cNvPr>
          <p:cNvGrpSpPr/>
          <p:nvPr/>
        </p:nvGrpSpPr>
        <p:grpSpPr>
          <a:xfrm>
            <a:off x="-63164" y="950997"/>
            <a:ext cx="6489027" cy="4194009"/>
            <a:chOff x="93905" y="855663"/>
            <a:chExt cx="6489027" cy="4194009"/>
          </a:xfrm>
        </p:grpSpPr>
        <p:pic>
          <p:nvPicPr>
            <p:cNvPr id="16" name="Picture 15" descr="http://www.k-makris.gr/AircraftComponents/Laser_Gyro/ring-laser.gif">
              <a:extLst>
                <a:ext uri="{FF2B5EF4-FFF2-40B4-BE49-F238E27FC236}">
                  <a16:creationId xmlns:a16="http://schemas.microsoft.com/office/drawing/2014/main" id="{C6F5BE04-6534-4625-A6F5-214C3EFA0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5" y="855663"/>
              <a:ext cx="6489027" cy="419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39E2128-1DD4-441E-B9FF-E65385A0C568}"/>
                </a:ext>
              </a:extLst>
            </p:cNvPr>
            <p:cNvCxnSpPr/>
            <p:nvPr/>
          </p:nvCxnSpPr>
          <p:spPr>
            <a:xfrm>
              <a:off x="4599296" y="1869743"/>
              <a:ext cx="0" cy="2429302"/>
            </a:xfrm>
            <a:prstGeom prst="straightConnector1">
              <a:avLst/>
            </a:prstGeom>
            <a:ln w="95250" cmpd="sng">
              <a:solidFill>
                <a:srgbClr val="00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54E1A1-0DD7-4632-A38E-D995E95C4509}"/>
                </a:ext>
              </a:extLst>
            </p:cNvPr>
            <p:cNvCxnSpPr/>
            <p:nvPr/>
          </p:nvCxnSpPr>
          <p:spPr>
            <a:xfrm flipH="1" flipV="1">
              <a:off x="1883391" y="3029803"/>
              <a:ext cx="2715905" cy="1269243"/>
            </a:xfrm>
            <a:prstGeom prst="straightConnector1">
              <a:avLst/>
            </a:prstGeom>
            <a:ln w="95250" cmpd="sng">
              <a:solidFill>
                <a:srgbClr val="00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7386F-1C4C-485D-A9B5-ED8CEE324BB4}"/>
                </a:ext>
              </a:extLst>
            </p:cNvPr>
            <p:cNvCxnSpPr/>
            <p:nvPr/>
          </p:nvCxnSpPr>
          <p:spPr>
            <a:xfrm flipH="1">
              <a:off x="1978925" y="1692322"/>
              <a:ext cx="2715906" cy="1160061"/>
            </a:xfrm>
            <a:prstGeom prst="straightConnector1">
              <a:avLst/>
            </a:prstGeom>
            <a:ln w="9525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6C47FAE-A27C-4584-98E6-7E7D80E377B6}"/>
                </a:ext>
              </a:extLst>
            </p:cNvPr>
            <p:cNvCxnSpPr/>
            <p:nvPr/>
          </p:nvCxnSpPr>
          <p:spPr>
            <a:xfrm flipH="1" flipV="1">
              <a:off x="4790365" y="1692321"/>
              <a:ext cx="1" cy="2495000"/>
            </a:xfrm>
            <a:prstGeom prst="straightConnector1">
              <a:avLst/>
            </a:prstGeom>
            <a:ln w="9525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rved Left Arrow 22">
              <a:extLst>
                <a:ext uri="{FF2B5EF4-FFF2-40B4-BE49-F238E27FC236}">
                  <a16:creationId xmlns:a16="http://schemas.microsoft.com/office/drawing/2014/main" id="{D2723D98-6293-4A33-A938-0322B36A4EE8}"/>
                </a:ext>
              </a:extLst>
            </p:cNvPr>
            <p:cNvSpPr/>
            <p:nvPr/>
          </p:nvSpPr>
          <p:spPr>
            <a:xfrm>
              <a:off x="3512817" y="2188323"/>
              <a:ext cx="968992" cy="1682960"/>
            </a:xfrm>
            <a:prstGeom prst="curvedLeftArrow">
              <a:avLst/>
            </a:prstGeom>
            <a:solidFill>
              <a:srgbClr val="0070C0"/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9638F3-89A1-4381-80AA-50C275DE946F}"/>
                  </a:ext>
                </a:extLst>
              </p:cNvPr>
              <p:cNvSpPr txBox="1"/>
              <p:nvPr/>
            </p:nvSpPr>
            <p:spPr>
              <a:xfrm>
                <a:off x="3204260" y="2697873"/>
                <a:ext cx="540212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400" i="1" smtClean="0">
                          <a:solidFill>
                            <a:srgbClr val="1792E5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4400" dirty="0">
                  <a:solidFill>
                    <a:srgbClr val="1792E5">
                      <a:lumMod val="75000"/>
                    </a:srgbClr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9638F3-89A1-4381-80AA-50C275DE9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260" y="2697873"/>
                <a:ext cx="540212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83E4A15-47E9-4F5B-9F77-ACF09D84E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9" t="1678" r="18714" b="22066"/>
          <a:stretch/>
        </p:blipFill>
        <p:spPr>
          <a:xfrm>
            <a:off x="7582877" y="1246852"/>
            <a:ext cx="2787267" cy="224166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B85AC-698D-4575-8395-DDC784BD9F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67401" y="3987114"/>
            <a:ext cx="6104574" cy="1451023"/>
          </a:xfrm>
        </p:spPr>
        <p:txBody>
          <a:bodyPr/>
          <a:lstStyle/>
          <a:p>
            <a:pPr lvl="1"/>
            <a:r>
              <a:rPr lang="en-US" dirty="0">
                <a:solidFill>
                  <a:prstClr val="black"/>
                </a:solidFill>
              </a:rPr>
              <a:t>Two counter-propagating laser paths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Fringe pattern tracks rotation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Phase shift proportional to enclosed area</a:t>
            </a:r>
          </a:p>
        </p:txBody>
      </p:sp>
    </p:spTree>
    <p:extLst>
      <p:ext uri="{BB962C8B-B14F-4D97-AF65-F5344CB8AC3E}">
        <p14:creationId xmlns:p14="http://schemas.microsoft.com/office/powerpoint/2010/main" val="1384208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RFOG is a game changer for Inertial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5"/>
          </p:nvPr>
        </p:nvSpPr>
        <p:spPr>
          <a:xfrm>
            <a:off x="175365" y="1073757"/>
            <a:ext cx="7071009" cy="45368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Description – </a:t>
            </a:r>
            <a:r>
              <a:rPr lang="en-US" b="0" dirty="0"/>
              <a:t>Revolutionary optical technology that combines advantages of ring laser (RLG) and </a:t>
            </a:r>
            <a:r>
              <a:rPr lang="en-US" b="0" dirty="0" err="1"/>
              <a:t>fibre</a:t>
            </a:r>
            <a:r>
              <a:rPr lang="en-US" b="0" dirty="0"/>
              <a:t> optic gyros (FOG) to provide a new highly scalable type of optical gyroscope that enables new trades between performance/size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Differentiation/Advantage </a:t>
            </a:r>
            <a:r>
              <a:rPr lang="en-US" dirty="0"/>
              <a:t>– </a:t>
            </a:r>
            <a:r>
              <a:rPr lang="en-US" b="0" dirty="0">
                <a:sym typeface="Symbol" pitchFamily="18" charset="2"/>
              </a:rPr>
              <a:t>Low-cost &amp; reduced </a:t>
            </a:r>
            <a:r>
              <a:rPr lang="en-US" b="0" dirty="0" err="1">
                <a:sym typeface="Symbol" pitchFamily="18" charset="2"/>
              </a:rPr>
              <a:t>SWaP</a:t>
            </a:r>
            <a:r>
              <a:rPr lang="en-US" b="0" dirty="0">
                <a:sym typeface="Symbol" pitchFamily="18" charset="2"/>
              </a:rPr>
              <a:t> architecture.  Low loss hollow-core </a:t>
            </a:r>
            <a:r>
              <a:rPr lang="en-US" b="0" dirty="0" err="1">
                <a:sym typeface="Symbol" pitchFamily="18" charset="2"/>
              </a:rPr>
              <a:t>fibre</a:t>
            </a:r>
            <a:r>
              <a:rPr lang="en-US" b="0" dirty="0">
                <a:sym typeface="Symbol" pitchFamily="18" charset="2"/>
              </a:rPr>
              <a:t>. Chip-scale photonics and light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Product Relevance – </a:t>
            </a:r>
            <a:r>
              <a:rPr lang="en-US" b="0" dirty="0"/>
              <a:t>Commercial:  Designs for extremely good performance in very low </a:t>
            </a:r>
            <a:r>
              <a:rPr lang="en-US" b="0" dirty="0" err="1"/>
              <a:t>SWaP</a:t>
            </a:r>
            <a:endParaRPr lang="en-US" b="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1C406D-75A2-4F64-B022-2A13797422A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9299" y="993228"/>
            <a:ext cx="2978928" cy="180030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FAD0A21-3815-456C-8D4E-CCA118467022}"/>
                  </a:ext>
                </a:extLst>
              </p:cNvPr>
              <p:cNvSpPr txBox="1"/>
              <p:nvPr/>
            </p:nvSpPr>
            <p:spPr>
              <a:xfrm>
                <a:off x="9681243" y="1505685"/>
                <a:ext cx="2300612" cy="99424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E1261C"/>
                </a:solidFill>
              </a:ln>
            </p:spPr>
            <p:txBody>
              <a:bodyPr wrap="square" lIns="91440" tIns="91440" rIns="91440" bIns="91440" rtlCol="0">
                <a:spAutoFit/>
              </a:bodyPr>
              <a:lstStyle/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kumimoji="0" lang="el-GR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kumimoji="0" lang="el-GR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l-GR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𝐹𝑖𝑛𝑒𝑠𝑠𝑒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FAD0A21-3815-456C-8D4E-CCA118467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243" y="1505685"/>
                <a:ext cx="2300612" cy="9942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E12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6046AC54-10A1-41C2-8036-424B457CFFF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588" y="3050353"/>
            <a:ext cx="2716350" cy="180030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8FCF09-7D90-4BB2-8381-9C1FCA231934}"/>
                  </a:ext>
                </a:extLst>
              </p:cNvPr>
              <p:cNvSpPr txBox="1"/>
              <p:nvPr/>
            </p:nvSpPr>
            <p:spPr>
              <a:xfrm>
                <a:off x="7937722" y="4667311"/>
                <a:ext cx="3758978" cy="943272"/>
              </a:xfrm>
              <a:prstGeom prst="rect">
                <a:avLst/>
              </a:prstGeom>
              <a:noFill/>
              <a:ln w="28575">
                <a:solidFill>
                  <a:srgbClr val="E1261C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kumimoji="0" lang="el-G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kumimoji="0" lang="el-G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l-GR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𝐹𝑖𝑛𝑒𝑠𝑠𝑒</m:t>
                          </m:r>
                        </m:den>
                      </m:f>
                      <m:r>
                        <a:rPr kumimoji="0" lang="el-GR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kumimoji="0" lang="el-GR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 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𝑡𝑢𝑟𝑛𝑠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8FCF09-7D90-4BB2-8381-9C1FCA23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722" y="4667311"/>
                <a:ext cx="3758978" cy="9432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E12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397840"/>
            <a:ext cx="11201401" cy="419100"/>
          </a:xfrm>
        </p:spPr>
        <p:txBody>
          <a:bodyPr/>
          <a:lstStyle/>
          <a:p>
            <a:r>
              <a:rPr lang="en-US" dirty="0"/>
              <a:t>Resonator </a:t>
            </a:r>
            <a:r>
              <a:rPr lang="en-US" dirty="0" err="1"/>
              <a:t>Fibre</a:t>
            </a:r>
            <a:r>
              <a:rPr lang="en-US" dirty="0"/>
              <a:t> Optic Gyroscope</a:t>
            </a:r>
          </a:p>
        </p:txBody>
      </p:sp>
    </p:spTree>
    <p:extLst>
      <p:ext uri="{BB962C8B-B14F-4D97-AF65-F5344CB8AC3E}">
        <p14:creationId xmlns:p14="http://schemas.microsoft.com/office/powerpoint/2010/main" val="33270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Another low </a:t>
            </a:r>
            <a:r>
              <a:rPr lang="en-US" dirty="0" err="1"/>
              <a:t>SWaP+C</a:t>
            </a:r>
            <a:r>
              <a:rPr lang="en-US" dirty="0"/>
              <a:t> approach to GPS challenged navigation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397840"/>
            <a:ext cx="11577639" cy="419100"/>
          </a:xfrm>
        </p:spPr>
        <p:txBody>
          <a:bodyPr/>
          <a:lstStyle/>
          <a:p>
            <a:r>
              <a:rPr lang="en-US" dirty="0"/>
              <a:t>Optical Waveguide Laser Gyroscope (OWL-G)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285749" y="1073150"/>
            <a:ext cx="6500814" cy="46767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Description</a:t>
            </a:r>
            <a:r>
              <a:rPr lang="en-US" dirty="0"/>
              <a:t> – </a:t>
            </a:r>
            <a:r>
              <a:rPr lang="en-US" b="0" dirty="0"/>
              <a:t>Brillouin scattering in optical resonators can generate extremely narrow linewidth lasers, which can be applied to optical gyroscopes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Differentiation/Advantage</a:t>
            </a:r>
            <a:r>
              <a:rPr lang="en-US" dirty="0"/>
              <a:t> – </a:t>
            </a:r>
            <a:r>
              <a:rPr lang="en-US" b="0" dirty="0"/>
              <a:t>monolithic chip-scale Brillouin laser gyroscopes can achieve lower </a:t>
            </a:r>
            <a:r>
              <a:rPr lang="en-US" b="0" dirty="0" err="1"/>
              <a:t>SWaP</a:t>
            </a:r>
            <a:r>
              <a:rPr lang="en-US" b="0" dirty="0"/>
              <a:t> than fiber gyros while achieving comparable levels of sensitivity and extreme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Product Relevance</a:t>
            </a:r>
            <a:r>
              <a:rPr lang="en-US" dirty="0"/>
              <a:t> – </a:t>
            </a:r>
            <a:r>
              <a:rPr lang="en-US" b="0" dirty="0"/>
              <a:t>low </a:t>
            </a:r>
            <a:r>
              <a:rPr lang="en-US" b="0" dirty="0" err="1"/>
              <a:t>SWaP</a:t>
            </a:r>
            <a:r>
              <a:rPr lang="en-US" b="0" dirty="0"/>
              <a:t> gyros can be mounted on lightweight aircraft and projectiles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6E16D0-D675-413A-841A-68A7595C25FA}"/>
              </a:ext>
            </a:extLst>
          </p:cNvPr>
          <p:cNvGrpSpPr/>
          <p:nvPr/>
        </p:nvGrpSpPr>
        <p:grpSpPr>
          <a:xfrm>
            <a:off x="6070624" y="1328145"/>
            <a:ext cx="5894311" cy="4313375"/>
            <a:chOff x="3174426" y="1945385"/>
            <a:chExt cx="5894311" cy="43133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971E31-189B-4D1D-9FE4-7F400905E34B}"/>
                </a:ext>
              </a:extLst>
            </p:cNvPr>
            <p:cNvGrpSpPr/>
            <p:nvPr/>
          </p:nvGrpSpPr>
          <p:grpSpPr>
            <a:xfrm rot="21223588">
              <a:off x="4996464" y="2617621"/>
              <a:ext cx="3275323" cy="3641139"/>
              <a:chOff x="1739901" y="1016000"/>
              <a:chExt cx="4889500" cy="5435599"/>
            </a:xfrm>
            <a:scene3d>
              <a:camera prst="orthographicFront">
                <a:rot lat="18000000" lon="19800000" rev="1800000"/>
              </a:camera>
              <a:lightRig rig="threePt" dir="t"/>
            </a:scene3d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8F0BB9-A2E1-4788-BF24-4B30E2D9E4C8}"/>
                  </a:ext>
                </a:extLst>
              </p:cNvPr>
              <p:cNvSpPr/>
              <p:nvPr/>
            </p:nvSpPr>
            <p:spPr>
              <a:xfrm>
                <a:off x="1739901" y="1016000"/>
                <a:ext cx="4889500" cy="54355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p3d extrusionH="228600">
                <a:extrusionClr>
                  <a:schemeClr val="tx1">
                    <a:lumMod val="65000"/>
                    <a:lumOff val="3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49833427-8FBD-4017-88CB-CF2BC83B9C9F}"/>
                  </a:ext>
                </a:extLst>
              </p:cNvPr>
              <p:cNvGrpSpPr/>
              <p:nvPr/>
            </p:nvGrpSpPr>
            <p:grpSpPr>
              <a:xfrm>
                <a:off x="2002538" y="1284420"/>
                <a:ext cx="4461763" cy="4406827"/>
                <a:chOff x="2002537" y="1284420"/>
                <a:chExt cx="4461763" cy="4406828"/>
              </a:xfrm>
            </p:grpSpPr>
            <p:sp>
              <p:nvSpPr>
                <p:cNvPr id="119" name="Arc 118">
                  <a:extLst>
                    <a:ext uri="{FF2B5EF4-FFF2-40B4-BE49-F238E27FC236}">
                      <a16:creationId xmlns:a16="http://schemas.microsoft.com/office/drawing/2014/main" id="{A1007FE6-9B13-4E87-B8BF-9CA5EA706600}"/>
                    </a:ext>
                  </a:extLst>
                </p:cNvPr>
                <p:cNvSpPr/>
                <p:nvPr/>
              </p:nvSpPr>
              <p:spPr bwMode="auto">
                <a:xfrm rot="5400000">
                  <a:off x="3417746" y="2627534"/>
                  <a:ext cx="2973750" cy="3117080"/>
                </a:xfrm>
                <a:prstGeom prst="arc">
                  <a:avLst>
                    <a:gd name="adj1" fmla="val 16200000"/>
                    <a:gd name="adj2" fmla="val 21458949"/>
                  </a:avLst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C5CC00B1-FACB-4102-B5AF-818E875AA77A}"/>
                    </a:ext>
                  </a:extLst>
                </p:cNvPr>
                <p:cNvSpPr/>
                <p:nvPr/>
              </p:nvSpPr>
              <p:spPr>
                <a:xfrm>
                  <a:off x="2307230" y="1336695"/>
                  <a:ext cx="3778102" cy="3778102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166EDDF3-2FCE-44E2-BB5A-3EE19D9B0833}"/>
                    </a:ext>
                  </a:extLst>
                </p:cNvPr>
                <p:cNvGrpSpPr/>
                <p:nvPr/>
              </p:nvGrpSpPr>
              <p:grpSpPr>
                <a:xfrm>
                  <a:off x="2002537" y="1284420"/>
                  <a:ext cx="3117080" cy="4406828"/>
                  <a:chOff x="1979264" y="1071032"/>
                  <a:chExt cx="3798825" cy="5370658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0532201A-20D6-4AC7-9F27-7FAFF5057B82}"/>
                      </a:ext>
                    </a:extLst>
                  </p:cNvPr>
                  <p:cNvGrpSpPr/>
                  <p:nvPr/>
                </p:nvGrpSpPr>
                <p:grpSpPr>
                  <a:xfrm>
                    <a:off x="1979264" y="1071032"/>
                    <a:ext cx="3624147" cy="3798825"/>
                    <a:chOff x="1622425" y="1059881"/>
                    <a:chExt cx="3624147" cy="3798825"/>
                  </a:xfrm>
                </p:grpSpPr>
                <p:cxnSp>
                  <p:nvCxnSpPr>
                    <p:cNvPr id="127" name="Straight Connector 126">
                      <a:extLst>
                        <a:ext uri="{FF2B5EF4-FFF2-40B4-BE49-F238E27FC236}">
                          <a16:creationId xmlns:a16="http://schemas.microsoft.com/office/drawing/2014/main" id="{AD6C5431-FCA8-4426-B0B8-C09FA38033F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389971" y="1059881"/>
                      <a:ext cx="185660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sp3d extrusionH="152400">
                      <a:extrusionClr>
                        <a:schemeClr val="tx1">
                          <a:lumMod val="65000"/>
                          <a:lumOff val="35000"/>
                        </a:schemeClr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28" name="Arc 127">
                      <a:extLst>
                        <a:ext uri="{FF2B5EF4-FFF2-40B4-BE49-F238E27FC236}">
                          <a16:creationId xmlns:a16="http://schemas.microsoft.com/office/drawing/2014/main" id="{59378EA8-6DD5-4AAC-8C74-F418C5F67A9B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1622425" y="1059881"/>
                      <a:ext cx="3624147" cy="3798825"/>
                    </a:xfrm>
                    <a:prstGeom prst="arc">
                      <a:avLst>
                        <a:gd name="adj1" fmla="val 16200000"/>
                        <a:gd name="adj2" fmla="val 21458949"/>
                      </a:avLst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sp3d extrusionH="152400">
                      <a:extrusionClr>
                        <a:schemeClr val="tx1">
                          <a:lumMod val="65000"/>
                          <a:lumOff val="35000"/>
                        </a:schemeClr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94B68F13-FEF4-4880-B647-B0DBE8A1939D}"/>
                      </a:ext>
                    </a:extLst>
                  </p:cNvPr>
                  <p:cNvCxnSpPr>
                    <a:stCxn id="128" idx="2"/>
                    <a:endCxn id="126" idx="0"/>
                  </p:cNvCxnSpPr>
                  <p:nvPr/>
                </p:nvCxnSpPr>
                <p:spPr bwMode="auto">
                  <a:xfrm flipH="1">
                    <a:off x="1979264" y="2896110"/>
                    <a:ext cx="1388" cy="173350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26" name="Arc 125">
                    <a:extLst>
                      <a:ext uri="{FF2B5EF4-FFF2-40B4-BE49-F238E27FC236}">
                        <a16:creationId xmlns:a16="http://schemas.microsoft.com/office/drawing/2014/main" id="{BC1CDD89-97DF-43A1-B15A-E9398650952E}"/>
                      </a:ext>
                    </a:extLst>
                  </p:cNvPr>
                  <p:cNvSpPr/>
                  <p:nvPr/>
                </p:nvSpPr>
                <p:spPr bwMode="auto">
                  <a:xfrm rot="16200000" flipH="1">
                    <a:off x="2066603" y="2730204"/>
                    <a:ext cx="3624147" cy="3798825"/>
                  </a:xfrm>
                  <a:prstGeom prst="arc">
                    <a:avLst>
                      <a:gd name="adj1" fmla="val 16200000"/>
                      <a:gd name="adj2" fmla="val 21371761"/>
                    </a:avLst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122" name="Arc 121">
                  <a:extLst>
                    <a:ext uri="{FF2B5EF4-FFF2-40B4-BE49-F238E27FC236}">
                      <a16:creationId xmlns:a16="http://schemas.microsoft.com/office/drawing/2014/main" id="{D638FAF0-96CF-4BC7-A431-A2C640F5D95B}"/>
                    </a:ext>
                  </a:extLst>
                </p:cNvPr>
                <p:cNvSpPr/>
                <p:nvPr/>
              </p:nvSpPr>
              <p:spPr bwMode="auto">
                <a:xfrm>
                  <a:off x="3489411" y="1286120"/>
                  <a:ext cx="2973750" cy="3117080"/>
                </a:xfrm>
                <a:prstGeom prst="arc">
                  <a:avLst>
                    <a:gd name="adj1" fmla="val 16200000"/>
                    <a:gd name="adj2" fmla="val 21458949"/>
                  </a:avLst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DC4D2195-7DD7-4706-BD50-9961C07CD4A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463161" y="2781966"/>
                  <a:ext cx="1139" cy="151390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8CF7EE58-A6E8-41A5-8971-1FC2DAD3F91C}"/>
                  </a:ext>
                </a:extLst>
              </p:cNvPr>
              <p:cNvGrpSpPr/>
              <p:nvPr/>
            </p:nvGrpSpPr>
            <p:grpSpPr>
              <a:xfrm>
                <a:off x="3043050" y="5230688"/>
                <a:ext cx="2202245" cy="780075"/>
                <a:chOff x="278780" y="1393902"/>
                <a:chExt cx="8772829" cy="215397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10F1342-5ED0-4C26-ADFB-92FEA79BE2AC}"/>
                    </a:ext>
                  </a:extLst>
                </p:cNvPr>
                <p:cNvSpPr/>
                <p:nvPr/>
              </p:nvSpPr>
              <p:spPr>
                <a:xfrm>
                  <a:off x="524107" y="1393902"/>
                  <a:ext cx="8340323" cy="215397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Flowchart: Terminator 87">
                  <a:extLst>
                    <a:ext uri="{FF2B5EF4-FFF2-40B4-BE49-F238E27FC236}">
                      <a16:creationId xmlns:a16="http://schemas.microsoft.com/office/drawing/2014/main" id="{8FDB86CE-B088-4A4F-970C-7C8E92681A43}"/>
                    </a:ext>
                  </a:extLst>
                </p:cNvPr>
                <p:cNvSpPr/>
                <p:nvPr/>
              </p:nvSpPr>
              <p:spPr>
                <a:xfrm>
                  <a:off x="2960842" y="1583474"/>
                  <a:ext cx="1734092" cy="367990"/>
                </a:xfrm>
                <a:prstGeom prst="flowChartTerminator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" dirty="0">
                      <a:solidFill>
                        <a:schemeClr val="tx1"/>
                      </a:solidFill>
                    </a:rPr>
                    <a:t>CW Laser</a:t>
                  </a:r>
                </a:p>
              </p:txBody>
            </p: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F7E5C857-7F4C-49BE-AA80-476FCCA1D7B4}"/>
                    </a:ext>
                  </a:extLst>
                </p:cNvPr>
                <p:cNvCxnSpPr>
                  <a:stCxn id="88" idx="3"/>
                </p:cNvCxnSpPr>
                <p:nvPr/>
              </p:nvCxnSpPr>
              <p:spPr bwMode="auto">
                <a:xfrm>
                  <a:off x="4694934" y="1767469"/>
                  <a:ext cx="1217071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0" name="Flowchart: Terminator 89">
                  <a:extLst>
                    <a:ext uri="{FF2B5EF4-FFF2-40B4-BE49-F238E27FC236}">
                      <a16:creationId xmlns:a16="http://schemas.microsoft.com/office/drawing/2014/main" id="{47A25842-1A64-4DDE-A893-98C2C5B23240}"/>
                    </a:ext>
                  </a:extLst>
                </p:cNvPr>
                <p:cNvSpPr/>
                <p:nvPr/>
              </p:nvSpPr>
              <p:spPr>
                <a:xfrm>
                  <a:off x="5912005" y="1583474"/>
                  <a:ext cx="1734092" cy="367990"/>
                </a:xfrm>
                <a:prstGeom prst="flowChartTerminator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" dirty="0">
                      <a:solidFill>
                        <a:schemeClr val="tx1"/>
                      </a:solidFill>
                    </a:rPr>
                    <a:t>Phase Mod</a:t>
                  </a:r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2954CE5A-0850-4008-9D4B-7C77EAF13721}"/>
                    </a:ext>
                  </a:extLst>
                </p:cNvPr>
                <p:cNvCxnSpPr/>
                <p:nvPr/>
              </p:nvCxnSpPr>
              <p:spPr bwMode="auto">
                <a:xfrm>
                  <a:off x="7646097" y="1758176"/>
                  <a:ext cx="684135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2" name="Arc 91">
                  <a:extLst>
                    <a:ext uri="{FF2B5EF4-FFF2-40B4-BE49-F238E27FC236}">
                      <a16:creationId xmlns:a16="http://schemas.microsoft.com/office/drawing/2014/main" id="{23164B02-F815-46F6-9D46-4C3C9C17210C}"/>
                    </a:ext>
                  </a:extLst>
                </p:cNvPr>
                <p:cNvSpPr/>
                <p:nvPr/>
              </p:nvSpPr>
              <p:spPr bwMode="auto">
                <a:xfrm>
                  <a:off x="7796098" y="1758176"/>
                  <a:ext cx="966902" cy="658696"/>
                </a:xfrm>
                <a:prstGeom prst="arc">
                  <a:avLst>
                    <a:gd name="adj1" fmla="val 16200000"/>
                    <a:gd name="adj2" fmla="val 5371621"/>
                  </a:avLst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en-US" sz="100"/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5A964C41-F23B-4096-9DDC-160F08793780}"/>
                    </a:ext>
                  </a:extLst>
                </p:cNvPr>
                <p:cNvCxnSpPr>
                  <a:stCxn id="108" idx="3"/>
                </p:cNvCxnSpPr>
                <p:nvPr/>
              </p:nvCxnSpPr>
              <p:spPr bwMode="auto">
                <a:xfrm flipV="1">
                  <a:off x="5228469" y="2416872"/>
                  <a:ext cx="3059408" cy="1541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645018A9-8413-444E-B1DE-8AC649C987F5}"/>
                    </a:ext>
                  </a:extLst>
                </p:cNvPr>
                <p:cNvCxnSpPr/>
                <p:nvPr/>
              </p:nvCxnSpPr>
              <p:spPr bwMode="auto">
                <a:xfrm>
                  <a:off x="1743771" y="1767469"/>
                  <a:ext cx="1217071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B104193C-1237-4886-8F93-C9C1EC840EBC}"/>
                    </a:ext>
                  </a:extLst>
                </p:cNvPr>
                <p:cNvGrpSpPr/>
                <p:nvPr/>
              </p:nvGrpSpPr>
              <p:grpSpPr>
                <a:xfrm>
                  <a:off x="278780" y="2313464"/>
                  <a:ext cx="1688140" cy="199406"/>
                  <a:chOff x="735977" y="2338813"/>
                  <a:chExt cx="1688140" cy="19940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ED3E06AA-A534-4568-BCCB-4EFFE3589D6E}"/>
                      </a:ext>
                    </a:extLst>
                  </p:cNvPr>
                  <p:cNvSpPr/>
                  <p:nvPr/>
                </p:nvSpPr>
                <p:spPr>
                  <a:xfrm>
                    <a:off x="1637879" y="2338813"/>
                    <a:ext cx="786238" cy="19940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C56859FA-B0C1-42A9-B068-B096551AC22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35977" y="2492267"/>
                    <a:ext cx="892921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59BE4D8-8529-4FD6-BA91-6FB5ECA9CF2C}"/>
                    </a:ext>
                  </a:extLst>
                </p:cNvPr>
                <p:cNvCxnSpPr/>
                <p:nvPr/>
              </p:nvCxnSpPr>
              <p:spPr bwMode="auto">
                <a:xfrm>
                  <a:off x="1966920" y="2413167"/>
                  <a:ext cx="1023661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29BFE48E-FEE6-4AE8-A37A-BF0844F0A41B}"/>
                    </a:ext>
                  </a:extLst>
                </p:cNvPr>
                <p:cNvCxnSpPr>
                  <a:endCxn id="98" idx="0"/>
                </p:cNvCxnSpPr>
                <p:nvPr/>
              </p:nvCxnSpPr>
              <p:spPr bwMode="auto">
                <a:xfrm>
                  <a:off x="1973730" y="2463664"/>
                  <a:ext cx="56519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8" name="Arc 97">
                  <a:extLst>
                    <a:ext uri="{FF2B5EF4-FFF2-40B4-BE49-F238E27FC236}">
                      <a16:creationId xmlns:a16="http://schemas.microsoft.com/office/drawing/2014/main" id="{A520F454-1358-43EF-A1AB-FF68CD1FDA2F}"/>
                    </a:ext>
                  </a:extLst>
                </p:cNvPr>
                <p:cNvSpPr/>
                <p:nvPr/>
              </p:nvSpPr>
              <p:spPr bwMode="auto">
                <a:xfrm rot="10800000" flipH="1" flipV="1">
                  <a:off x="2055469" y="2463664"/>
                  <a:ext cx="966902" cy="658696"/>
                </a:xfrm>
                <a:prstGeom prst="arc">
                  <a:avLst>
                    <a:gd name="adj1" fmla="val 16200000"/>
                    <a:gd name="adj2" fmla="val 5371621"/>
                  </a:avLst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en-US" sz="10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438E6E0-468E-4554-B4CD-0257929A715D}"/>
                    </a:ext>
                  </a:extLst>
                </p:cNvPr>
                <p:cNvSpPr/>
                <p:nvPr/>
              </p:nvSpPr>
              <p:spPr>
                <a:xfrm>
                  <a:off x="1180682" y="3047021"/>
                  <a:ext cx="786238" cy="19940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46FDB12E-5B29-4857-96B8-557A24B9DCA8}"/>
                    </a:ext>
                  </a:extLst>
                </p:cNvPr>
                <p:cNvCxnSpPr/>
                <p:nvPr/>
              </p:nvCxnSpPr>
              <p:spPr bwMode="auto">
                <a:xfrm>
                  <a:off x="1973729" y="3122361"/>
                  <a:ext cx="56519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29F4BDF0-B719-4110-B639-E7208043CE40}"/>
                    </a:ext>
                  </a:extLst>
                </p:cNvPr>
                <p:cNvGrpSpPr/>
                <p:nvPr/>
              </p:nvGrpSpPr>
              <p:grpSpPr>
                <a:xfrm>
                  <a:off x="800913" y="2564072"/>
                  <a:ext cx="741577" cy="582652"/>
                  <a:chOff x="785603" y="2499933"/>
                  <a:chExt cx="863484" cy="678434"/>
                </a:xfrm>
              </p:grpSpPr>
              <p:sp>
                <p:nvSpPr>
                  <p:cNvPr id="115" name="Arc 114">
                    <a:extLst>
                      <a:ext uri="{FF2B5EF4-FFF2-40B4-BE49-F238E27FC236}">
                        <a16:creationId xmlns:a16="http://schemas.microsoft.com/office/drawing/2014/main" id="{A9E1B315-5850-43A8-A0F9-39D315AA51F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785603" y="2647633"/>
                    <a:ext cx="863484" cy="53073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00"/>
                  </a:p>
                </p:txBody>
              </p:sp>
              <p:sp>
                <p:nvSpPr>
                  <p:cNvPr id="116" name="Flowchart: Delay 115">
                    <a:extLst>
                      <a:ext uri="{FF2B5EF4-FFF2-40B4-BE49-F238E27FC236}">
                        <a16:creationId xmlns:a16="http://schemas.microsoft.com/office/drawing/2014/main" id="{4D196592-A91E-436B-B92D-37E2630AAEF7}"/>
                      </a:ext>
                    </a:extLst>
                  </p:cNvPr>
                  <p:cNvSpPr/>
                  <p:nvPr/>
                </p:nvSpPr>
                <p:spPr>
                  <a:xfrm>
                    <a:off x="1186551" y="2499933"/>
                    <a:ext cx="326813" cy="256106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047D1BA-686A-4453-8C85-C0E1F4BA18F2}"/>
                    </a:ext>
                  </a:extLst>
                </p:cNvPr>
                <p:cNvGrpSpPr/>
                <p:nvPr/>
              </p:nvGrpSpPr>
              <p:grpSpPr>
                <a:xfrm>
                  <a:off x="809893" y="1779413"/>
                  <a:ext cx="741577" cy="582652"/>
                  <a:chOff x="785603" y="2499933"/>
                  <a:chExt cx="863484" cy="678434"/>
                </a:xfrm>
              </p:grpSpPr>
              <p:sp>
                <p:nvSpPr>
                  <p:cNvPr id="113" name="Arc 112">
                    <a:extLst>
                      <a:ext uri="{FF2B5EF4-FFF2-40B4-BE49-F238E27FC236}">
                        <a16:creationId xmlns:a16="http://schemas.microsoft.com/office/drawing/2014/main" id="{AD6891DF-B6DB-416E-934A-D3A06B88E7A8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785603" y="2647633"/>
                    <a:ext cx="863484" cy="53073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00"/>
                  </a:p>
                </p:txBody>
              </p:sp>
              <p:sp>
                <p:nvSpPr>
                  <p:cNvPr id="114" name="Flowchart: Delay 113">
                    <a:extLst>
                      <a:ext uri="{FF2B5EF4-FFF2-40B4-BE49-F238E27FC236}">
                        <a16:creationId xmlns:a16="http://schemas.microsoft.com/office/drawing/2014/main" id="{0B17A875-53AD-4721-B402-D5376FED8D1F}"/>
                      </a:ext>
                    </a:extLst>
                  </p:cNvPr>
                  <p:cNvSpPr/>
                  <p:nvPr/>
                </p:nvSpPr>
                <p:spPr>
                  <a:xfrm>
                    <a:off x="1186551" y="2499933"/>
                    <a:ext cx="326813" cy="256106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C8C7BA80-D354-475A-BA5D-3C4B6B11758B}"/>
                    </a:ext>
                  </a:extLst>
                </p:cNvPr>
                <p:cNvCxnSpPr/>
                <p:nvPr/>
              </p:nvCxnSpPr>
              <p:spPr bwMode="auto">
                <a:xfrm>
                  <a:off x="1973730" y="3212974"/>
                  <a:ext cx="5672367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6E0EDA2-BF79-4899-A2B1-1C926FF3A869}"/>
                    </a:ext>
                  </a:extLst>
                </p:cNvPr>
                <p:cNvSpPr/>
                <p:nvPr/>
              </p:nvSpPr>
              <p:spPr>
                <a:xfrm>
                  <a:off x="6025758" y="2556625"/>
                  <a:ext cx="1044115" cy="59597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A42D68DA-1B52-4ED6-89C3-C3199DB3CD7D}"/>
                    </a:ext>
                  </a:extLst>
                </p:cNvPr>
                <p:cNvGrpSpPr/>
                <p:nvPr/>
              </p:nvGrpSpPr>
              <p:grpSpPr>
                <a:xfrm>
                  <a:off x="3972958" y="2507485"/>
                  <a:ext cx="5078651" cy="581147"/>
                  <a:chOff x="3945639" y="2551901"/>
                  <a:chExt cx="5078651" cy="581147"/>
                </a:xfrm>
              </p:grpSpPr>
              <p:sp>
                <p:nvSpPr>
                  <p:cNvPr id="109" name="Flowchart: Delay 108">
                    <a:extLst>
                      <a:ext uri="{FF2B5EF4-FFF2-40B4-BE49-F238E27FC236}">
                        <a16:creationId xmlns:a16="http://schemas.microsoft.com/office/drawing/2014/main" id="{38EA93CF-910A-4847-B083-F4D9F5BD699F}"/>
                      </a:ext>
                    </a:extLst>
                  </p:cNvPr>
                  <p:cNvSpPr/>
                  <p:nvPr/>
                </p:nvSpPr>
                <p:spPr>
                  <a:xfrm flipH="1">
                    <a:off x="3945639" y="2913099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858D45D5-E45F-455C-82BD-B9B28AE3324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620549" y="2551901"/>
                    <a:ext cx="3403741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1" name="Freeform 53">
                    <a:extLst>
                      <a:ext uri="{FF2B5EF4-FFF2-40B4-BE49-F238E27FC236}">
                        <a16:creationId xmlns:a16="http://schemas.microsoft.com/office/drawing/2014/main" id="{345D8C57-3C9F-4DAB-98FD-49CBED0E54FA}"/>
                      </a:ext>
                    </a:extLst>
                  </p:cNvPr>
                  <p:cNvSpPr/>
                  <p:nvPr/>
                </p:nvSpPr>
                <p:spPr>
                  <a:xfrm>
                    <a:off x="4817477" y="2553681"/>
                    <a:ext cx="814039" cy="459887"/>
                  </a:xfrm>
                  <a:custGeom>
                    <a:avLst/>
                    <a:gdLst>
                      <a:gd name="connsiteX0" fmla="*/ 814039 w 814039"/>
                      <a:gd name="connsiteY0" fmla="*/ 0 h 312234"/>
                      <a:gd name="connsiteX1" fmla="*/ 512956 w 814039"/>
                      <a:gd name="connsiteY1" fmla="*/ 55756 h 312234"/>
                      <a:gd name="connsiteX2" fmla="*/ 278780 w 814039"/>
                      <a:gd name="connsiteY2" fmla="*/ 267630 h 312234"/>
                      <a:gd name="connsiteX3" fmla="*/ 0 w 814039"/>
                      <a:gd name="connsiteY3" fmla="*/ 312234 h 31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4039" h="312234">
                        <a:moveTo>
                          <a:pt x="814039" y="0"/>
                        </a:moveTo>
                        <a:cubicBezTo>
                          <a:pt x="708102" y="5575"/>
                          <a:pt x="602166" y="11151"/>
                          <a:pt x="512956" y="55756"/>
                        </a:cubicBezTo>
                        <a:cubicBezTo>
                          <a:pt x="423746" y="100361"/>
                          <a:pt x="364273" y="224884"/>
                          <a:pt x="278780" y="267630"/>
                        </a:cubicBezTo>
                        <a:cubicBezTo>
                          <a:pt x="193287" y="310376"/>
                          <a:pt x="96643" y="311305"/>
                          <a:pt x="0" y="312234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"/>
                  </a:p>
                </p:txBody>
              </p: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62680652-2595-421D-A653-3FCB4A359DF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226312" y="3013568"/>
                    <a:ext cx="67112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152400">
                    <a:extrusionClr>
                      <a:schemeClr val="tx1">
                        <a:lumMod val="65000"/>
                        <a:lumOff val="35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BDED1ED0-4449-495B-99D7-D2C7456D94D7}"/>
                    </a:ext>
                  </a:extLst>
                </p:cNvPr>
                <p:cNvCxnSpPr/>
                <p:nvPr/>
              </p:nvCxnSpPr>
              <p:spPr bwMode="auto">
                <a:xfrm>
                  <a:off x="524107" y="1594625"/>
                  <a:ext cx="1219664" cy="17470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41B337A-FD3D-45F7-BED8-1162B828E078}"/>
                    </a:ext>
                  </a:extLst>
                </p:cNvPr>
                <p:cNvCxnSpPr/>
                <p:nvPr/>
              </p:nvCxnSpPr>
              <p:spPr bwMode="auto">
                <a:xfrm>
                  <a:off x="7648986" y="3212974"/>
                  <a:ext cx="1219664" cy="17470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8" name="Flowchart: Terminator 107">
                  <a:extLst>
                    <a:ext uri="{FF2B5EF4-FFF2-40B4-BE49-F238E27FC236}">
                      <a16:creationId xmlns:a16="http://schemas.microsoft.com/office/drawing/2014/main" id="{C6CD5BFE-4EB6-4181-9FC7-C1B5AB9908E1}"/>
                    </a:ext>
                  </a:extLst>
                </p:cNvPr>
                <p:cNvSpPr/>
                <p:nvPr/>
              </p:nvSpPr>
              <p:spPr>
                <a:xfrm>
                  <a:off x="2941967" y="2232876"/>
                  <a:ext cx="2286502" cy="398811"/>
                </a:xfrm>
                <a:prstGeom prst="flowChartTerminator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sp3d extrusionH="152400">
                  <a:extrusionClr>
                    <a:schemeClr val="tx1">
                      <a:lumMod val="65000"/>
                      <a:lumOff val="3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" dirty="0">
                      <a:solidFill>
                        <a:schemeClr val="tx1"/>
                      </a:solidFill>
                    </a:rPr>
                    <a:t>SOA</a:t>
                  </a: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27C6815-BF5D-4E9E-9DAF-E7F5C2EA868A}"/>
                </a:ext>
              </a:extLst>
            </p:cNvPr>
            <p:cNvGrpSpPr/>
            <p:nvPr/>
          </p:nvGrpSpPr>
          <p:grpSpPr>
            <a:xfrm>
              <a:off x="3174426" y="1945385"/>
              <a:ext cx="5894311" cy="4278551"/>
              <a:chOff x="3174426" y="1945385"/>
              <a:chExt cx="5894311" cy="4278551"/>
            </a:xfrm>
          </p:grpSpPr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C89854C2-2A77-40AD-BA35-8197ED79BB6E}"/>
                  </a:ext>
                </a:extLst>
              </p:cNvPr>
              <p:cNvSpPr/>
              <p:nvPr/>
            </p:nvSpPr>
            <p:spPr>
              <a:xfrm rot="10071968">
                <a:off x="4426663" y="3079058"/>
                <a:ext cx="4642074" cy="1821468"/>
              </a:xfrm>
              <a:prstGeom prst="trapezoid">
                <a:avLst>
                  <a:gd name="adj" fmla="val 91480"/>
                </a:avLst>
              </a:prstGeom>
              <a:solidFill>
                <a:schemeClr val="accent3">
                  <a:lumMod val="20000"/>
                  <a:lumOff val="80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DDA17DB-892E-4F73-AF09-F369A99367FA}"/>
                  </a:ext>
                </a:extLst>
              </p:cNvPr>
              <p:cNvGrpSpPr/>
              <p:nvPr/>
            </p:nvGrpSpPr>
            <p:grpSpPr>
              <a:xfrm>
                <a:off x="3969701" y="2209670"/>
                <a:ext cx="5036535" cy="1554668"/>
                <a:chOff x="549976" y="3422851"/>
                <a:chExt cx="8358272" cy="2580016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CB6615D-5AF5-4D5A-A0F1-2D0DB51F3411}"/>
                    </a:ext>
                  </a:extLst>
                </p:cNvPr>
                <p:cNvGrpSpPr/>
                <p:nvPr/>
              </p:nvGrpSpPr>
              <p:grpSpPr>
                <a:xfrm>
                  <a:off x="549976" y="3422851"/>
                  <a:ext cx="8358272" cy="2580016"/>
                  <a:chOff x="549976" y="3422851"/>
                  <a:chExt cx="8358272" cy="2580016"/>
                </a:xfrm>
                <a:scene3d>
                  <a:camera prst="orthographicFront">
                    <a:rot lat="18000000" lon="19800000" rev="1800000"/>
                  </a:camera>
                  <a:lightRig rig="threePt" dir="t"/>
                </a:scene3d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8AE524C6-5003-4CB0-BE18-C2E7A58535F9}"/>
                      </a:ext>
                    </a:extLst>
                  </p:cNvPr>
                  <p:cNvSpPr/>
                  <p:nvPr/>
                </p:nvSpPr>
                <p:spPr>
                  <a:xfrm>
                    <a:off x="554003" y="3422851"/>
                    <a:ext cx="8340323" cy="258001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A1EA523E-4E7E-4999-BCE8-A57E505717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75993" y="3787125"/>
                    <a:ext cx="68413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6" name="Arc 65">
                    <a:extLst>
                      <a:ext uri="{FF2B5EF4-FFF2-40B4-BE49-F238E27FC236}">
                        <a16:creationId xmlns:a16="http://schemas.microsoft.com/office/drawing/2014/main" id="{A58E5129-1C58-46EB-B46E-6595EF0DE1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25994" y="3787125"/>
                    <a:ext cx="966902" cy="658696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35CBC1D0-242A-4C04-B3F6-D2BCA2745F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773667" y="3796418"/>
                    <a:ext cx="6052327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13304927-E983-4E1D-BAB7-B6F40DD4A715}"/>
                      </a:ext>
                    </a:extLst>
                  </p:cNvPr>
                  <p:cNvGrpSpPr/>
                  <p:nvPr/>
                </p:nvGrpSpPr>
                <p:grpSpPr>
                  <a:xfrm>
                    <a:off x="549976" y="4342413"/>
                    <a:ext cx="1446840" cy="199406"/>
                    <a:chOff x="977277" y="2338813"/>
                    <a:chExt cx="1446840" cy="199406"/>
                  </a:xfrm>
                </p:grpSpPr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9F1BB085-7AF1-4616-AE61-DCBE21CE3F8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977277" y="2492267"/>
                      <a:ext cx="892921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p3d extrusionH="254000">
                      <a:extrusionClr>
                        <a:schemeClr val="bg1">
                          <a:lumMod val="50000"/>
                        </a:schemeClr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FE2AFD48-2DF5-4A3A-8F5E-BF9D717752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7879" y="2338813"/>
                      <a:ext cx="786238" cy="19940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sp3d extrusionH="254000">
                      <a:extrusionClr>
                        <a:schemeClr val="bg1">
                          <a:lumMod val="50000"/>
                        </a:schemeClr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BBE0958C-3466-43F5-8FE2-4E4490CEE5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96816" y="4442116"/>
                    <a:ext cx="6363312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60245169-5852-47AD-9A94-129CBD63159A}"/>
                      </a:ext>
                    </a:extLst>
                  </p:cNvPr>
                  <p:cNvCxnSpPr>
                    <a:endCxn id="71" idx="0"/>
                  </p:cNvCxnSpPr>
                  <p:nvPr/>
                </p:nvCxnSpPr>
                <p:spPr bwMode="auto">
                  <a:xfrm>
                    <a:off x="2003626" y="4492613"/>
                    <a:ext cx="56519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1" name="Arc 70">
                    <a:extLst>
                      <a:ext uri="{FF2B5EF4-FFF2-40B4-BE49-F238E27FC236}">
                        <a16:creationId xmlns:a16="http://schemas.microsoft.com/office/drawing/2014/main" id="{74A8B82C-DC17-42F8-92D2-F56CAADBAC37}"/>
                      </a:ext>
                    </a:extLst>
                  </p:cNvPr>
                  <p:cNvSpPr/>
                  <p:nvPr/>
                </p:nvSpPr>
                <p:spPr bwMode="auto">
                  <a:xfrm rot="10800000" flipH="1" flipV="1">
                    <a:off x="2085365" y="4492613"/>
                    <a:ext cx="966902" cy="658696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75644BE5-288B-4754-A50B-15A7FECDCCA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003625" y="5151310"/>
                    <a:ext cx="56519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A9FC9DEC-85E7-4B99-A432-C3A89BCDF8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49976" y="5241923"/>
                    <a:ext cx="261186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34525633-76B3-4F50-92C7-B32A3C4B3B80}"/>
                      </a:ext>
                    </a:extLst>
                  </p:cNvPr>
                  <p:cNvSpPr/>
                  <p:nvPr/>
                </p:nvSpPr>
                <p:spPr>
                  <a:xfrm>
                    <a:off x="3755715" y="4751462"/>
                    <a:ext cx="1044115" cy="742087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E3C8D5DE-56EE-4D3C-B4ED-8FF7D6F32D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147413" y="4749823"/>
                    <a:ext cx="4760835" cy="327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6" name="Freeform 210">
                    <a:extLst>
                      <a:ext uri="{FF2B5EF4-FFF2-40B4-BE49-F238E27FC236}">
                        <a16:creationId xmlns:a16="http://schemas.microsoft.com/office/drawing/2014/main" id="{0D687E76-9AAA-4353-AE11-7C3A71B51317}"/>
                      </a:ext>
                    </a:extLst>
                  </p:cNvPr>
                  <p:cNvSpPr/>
                  <p:nvPr/>
                </p:nvSpPr>
                <p:spPr>
                  <a:xfrm>
                    <a:off x="3134005" y="4749823"/>
                    <a:ext cx="1013408" cy="492100"/>
                  </a:xfrm>
                  <a:custGeom>
                    <a:avLst/>
                    <a:gdLst>
                      <a:gd name="connsiteX0" fmla="*/ 814039 w 814039"/>
                      <a:gd name="connsiteY0" fmla="*/ 0 h 312234"/>
                      <a:gd name="connsiteX1" fmla="*/ 512956 w 814039"/>
                      <a:gd name="connsiteY1" fmla="*/ 55756 h 312234"/>
                      <a:gd name="connsiteX2" fmla="*/ 278780 w 814039"/>
                      <a:gd name="connsiteY2" fmla="*/ 267630 h 312234"/>
                      <a:gd name="connsiteX3" fmla="*/ 0 w 814039"/>
                      <a:gd name="connsiteY3" fmla="*/ 312234 h 31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4039" h="312234">
                        <a:moveTo>
                          <a:pt x="814039" y="0"/>
                        </a:moveTo>
                        <a:cubicBezTo>
                          <a:pt x="708102" y="5575"/>
                          <a:pt x="602166" y="11151"/>
                          <a:pt x="512956" y="55756"/>
                        </a:cubicBezTo>
                        <a:cubicBezTo>
                          <a:pt x="423746" y="100361"/>
                          <a:pt x="364273" y="224884"/>
                          <a:pt x="278780" y="267630"/>
                        </a:cubicBezTo>
                        <a:cubicBezTo>
                          <a:pt x="193287" y="310376"/>
                          <a:pt x="96643" y="311305"/>
                          <a:pt x="0" y="312234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2C8CC28B-6471-46EA-BE67-E0F5629E5C4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49976" y="5505862"/>
                    <a:ext cx="4670139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2290A69C-C87F-4F84-915D-0ED1379E00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54003" y="3623574"/>
                    <a:ext cx="1219664" cy="174702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9" name="Arc 78">
                    <a:extLst>
                      <a:ext uri="{FF2B5EF4-FFF2-40B4-BE49-F238E27FC236}">
                        <a16:creationId xmlns:a16="http://schemas.microsoft.com/office/drawing/2014/main" id="{F568D0AF-352D-4811-A364-CEFCFBFC6FE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830809" y="4719869"/>
                    <a:ext cx="741577" cy="45580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0" name="Arc 79">
                    <a:extLst>
                      <a:ext uri="{FF2B5EF4-FFF2-40B4-BE49-F238E27FC236}">
                        <a16:creationId xmlns:a16="http://schemas.microsoft.com/office/drawing/2014/main" id="{EBD20AE1-C8BB-4D12-B97E-335DD35B5EB3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839789" y="3935210"/>
                    <a:ext cx="741577" cy="45580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509A32F-BCAF-4983-BEAC-C8EE9F766DB7}"/>
                      </a:ext>
                    </a:extLst>
                  </p:cNvPr>
                  <p:cNvSpPr/>
                  <p:nvPr/>
                </p:nvSpPr>
                <p:spPr>
                  <a:xfrm>
                    <a:off x="1210578" y="5075970"/>
                    <a:ext cx="786238" cy="19940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E17D439F-7D7F-425A-ACD2-6277454EE254}"/>
                    </a:ext>
                  </a:extLst>
                </p:cNvPr>
                <p:cNvGrpSpPr/>
                <p:nvPr/>
              </p:nvGrpSpPr>
              <p:grpSpPr>
                <a:xfrm>
                  <a:off x="1161229" y="3648814"/>
                  <a:ext cx="6500842" cy="1954175"/>
                  <a:chOff x="1080483" y="4414101"/>
                  <a:chExt cx="6500842" cy="1954175"/>
                </a:xfrm>
                <a:scene3d>
                  <a:camera prst="orthographicFront">
                    <a:rot lat="18000000" lon="19800000" rev="1800000"/>
                  </a:camera>
                  <a:lightRig rig="threePt" dir="t"/>
                </a:scene3d>
              </p:grpSpPr>
              <p:sp>
                <p:nvSpPr>
                  <p:cNvPr id="58" name="Flowchart: Delay 57">
                    <a:extLst>
                      <a:ext uri="{FF2B5EF4-FFF2-40B4-BE49-F238E27FC236}">
                        <a16:creationId xmlns:a16="http://schemas.microsoft.com/office/drawing/2014/main" id="{03BC98AE-5226-4C7C-B508-F7A72F95504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5111493" y="6148327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lowchart: Terminator 58">
                    <a:extLst>
                      <a:ext uri="{FF2B5EF4-FFF2-40B4-BE49-F238E27FC236}">
                        <a16:creationId xmlns:a16="http://schemas.microsoft.com/office/drawing/2014/main" id="{6DC512C2-298D-494A-B055-D5170129CC9A}"/>
                      </a:ext>
                    </a:extLst>
                  </p:cNvPr>
                  <p:cNvSpPr/>
                  <p:nvPr/>
                </p:nvSpPr>
                <p:spPr>
                  <a:xfrm>
                    <a:off x="2896070" y="4414101"/>
                    <a:ext cx="1734092" cy="367990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chemeClr val="tx1"/>
                        </a:solidFill>
                      </a:rPr>
                      <a:t>CW Laser</a:t>
                    </a:r>
                  </a:p>
                </p:txBody>
              </p:sp>
              <p:sp>
                <p:nvSpPr>
                  <p:cNvPr id="60" name="Flowchart: Terminator 59">
                    <a:extLst>
                      <a:ext uri="{FF2B5EF4-FFF2-40B4-BE49-F238E27FC236}">
                        <a16:creationId xmlns:a16="http://schemas.microsoft.com/office/drawing/2014/main" id="{F9F4F538-9937-4DD4-8CA4-7B4FD5AEABF4}"/>
                      </a:ext>
                    </a:extLst>
                  </p:cNvPr>
                  <p:cNvSpPr/>
                  <p:nvPr/>
                </p:nvSpPr>
                <p:spPr>
                  <a:xfrm>
                    <a:off x="5847233" y="4414101"/>
                    <a:ext cx="1734092" cy="367990"/>
                  </a:xfrm>
                  <a:prstGeom prst="flowChartTerminator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chemeClr val="tx1"/>
                        </a:solidFill>
                      </a:rPr>
                      <a:t>Phase Mod</a:t>
                    </a:r>
                  </a:p>
                </p:txBody>
              </p:sp>
              <p:sp>
                <p:nvSpPr>
                  <p:cNvPr id="61" name="Flowchart: Delay 60">
                    <a:extLst>
                      <a:ext uri="{FF2B5EF4-FFF2-40B4-BE49-F238E27FC236}">
                        <a16:creationId xmlns:a16="http://schemas.microsoft.com/office/drawing/2014/main" id="{22BBB0B0-CBA0-4A58-B0F3-388818BFB9FF}"/>
                      </a:ext>
                    </a:extLst>
                  </p:cNvPr>
                  <p:cNvSpPr/>
                  <p:nvPr/>
                </p:nvSpPr>
                <p:spPr>
                  <a:xfrm>
                    <a:off x="1080483" y="5394699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Flowchart: Delay 61">
                    <a:extLst>
                      <a:ext uri="{FF2B5EF4-FFF2-40B4-BE49-F238E27FC236}">
                        <a16:creationId xmlns:a16="http://schemas.microsoft.com/office/drawing/2014/main" id="{BFF4ACCD-D76F-4F7E-9624-FB02B78D2E02}"/>
                      </a:ext>
                    </a:extLst>
                  </p:cNvPr>
                  <p:cNvSpPr/>
                  <p:nvPr/>
                </p:nvSpPr>
                <p:spPr>
                  <a:xfrm>
                    <a:off x="1089463" y="4610040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Flowchart: Terminator 62">
                    <a:extLst>
                      <a:ext uri="{FF2B5EF4-FFF2-40B4-BE49-F238E27FC236}">
                        <a16:creationId xmlns:a16="http://schemas.microsoft.com/office/drawing/2014/main" id="{4ABCBF3C-7F18-4EAF-A54A-173B606F4DF0}"/>
                      </a:ext>
                    </a:extLst>
                  </p:cNvPr>
                  <p:cNvSpPr/>
                  <p:nvPr/>
                </p:nvSpPr>
                <p:spPr>
                  <a:xfrm>
                    <a:off x="2877195" y="5063503"/>
                    <a:ext cx="2286502" cy="398811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chemeClr val="tx1"/>
                        </a:solidFill>
                      </a:rPr>
                      <a:t>SOA</a:t>
                    </a:r>
                  </a:p>
                </p:txBody>
              </p:sp>
            </p:grpSp>
          </p:grp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0682C5B0-6B35-4FF4-A2D1-86E44D8403FE}"/>
                  </a:ext>
                </a:extLst>
              </p:cNvPr>
              <p:cNvSpPr/>
              <p:nvPr/>
            </p:nvSpPr>
            <p:spPr>
              <a:xfrm rot="10071968">
                <a:off x="4426663" y="3079058"/>
                <a:ext cx="4642074" cy="1821468"/>
              </a:xfrm>
              <a:prstGeom prst="trapezoid">
                <a:avLst>
                  <a:gd name="adj" fmla="val 91480"/>
                </a:avLst>
              </a:prstGeom>
              <a:solidFill>
                <a:schemeClr val="accent3">
                  <a:lumMod val="20000"/>
                  <a:lumOff val="80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40D7F39-D254-40C4-A1CC-9C574A0D3842}"/>
                  </a:ext>
                </a:extLst>
              </p:cNvPr>
              <p:cNvGrpSpPr/>
              <p:nvPr/>
            </p:nvGrpSpPr>
            <p:grpSpPr>
              <a:xfrm>
                <a:off x="3969701" y="2209670"/>
                <a:ext cx="5036535" cy="1554668"/>
                <a:chOff x="549976" y="3422851"/>
                <a:chExt cx="8358272" cy="258001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EC9A0EB-2DE5-45A1-8E05-ED9A4D21CA26}"/>
                    </a:ext>
                  </a:extLst>
                </p:cNvPr>
                <p:cNvGrpSpPr/>
                <p:nvPr/>
              </p:nvGrpSpPr>
              <p:grpSpPr>
                <a:xfrm>
                  <a:off x="549976" y="3422851"/>
                  <a:ext cx="8358272" cy="2580016"/>
                  <a:chOff x="549976" y="3422851"/>
                  <a:chExt cx="8358272" cy="2580016"/>
                </a:xfrm>
                <a:scene3d>
                  <a:camera prst="orthographicFront">
                    <a:rot lat="18000000" lon="19800000" rev="1800000"/>
                  </a:camera>
                  <a:lightRig rig="threePt" dir="t"/>
                </a:scene3d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92E1BCC1-8777-4639-8A62-1DDC13969A26}"/>
                      </a:ext>
                    </a:extLst>
                  </p:cNvPr>
                  <p:cNvSpPr/>
                  <p:nvPr/>
                </p:nvSpPr>
                <p:spPr>
                  <a:xfrm>
                    <a:off x="554003" y="3422851"/>
                    <a:ext cx="8340323" cy="258001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E112AD16-883F-4B96-87EB-FA9A0C4D50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75993" y="3787125"/>
                    <a:ext cx="68413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8" name="Arc 37">
                    <a:extLst>
                      <a:ext uri="{FF2B5EF4-FFF2-40B4-BE49-F238E27FC236}">
                        <a16:creationId xmlns:a16="http://schemas.microsoft.com/office/drawing/2014/main" id="{214E1BEC-09C1-4079-8734-D0FB68F325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25994" y="3787125"/>
                    <a:ext cx="966902" cy="658696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61657364-B3BD-43C8-98A7-B5F943DD65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773667" y="3796418"/>
                    <a:ext cx="6052327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68B7BF84-342C-4BB6-8E90-DB1D32B4B7D1}"/>
                      </a:ext>
                    </a:extLst>
                  </p:cNvPr>
                  <p:cNvGrpSpPr/>
                  <p:nvPr/>
                </p:nvGrpSpPr>
                <p:grpSpPr>
                  <a:xfrm>
                    <a:off x="549976" y="4342413"/>
                    <a:ext cx="1446840" cy="199406"/>
                    <a:chOff x="977277" y="2338813"/>
                    <a:chExt cx="1446840" cy="199406"/>
                  </a:xfrm>
                </p:grpSpPr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0A23F561-235A-49D2-9486-8B9CD3A58F5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977277" y="2492267"/>
                      <a:ext cx="892921" cy="0"/>
                    </a:xfrm>
                    <a:prstGeom prst="line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p3d extrusionH="254000">
                      <a:extrusionClr>
                        <a:schemeClr val="bg1">
                          <a:lumMod val="50000"/>
                        </a:schemeClr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09BD3E52-CFE9-484D-B07A-D0740A9F9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7879" y="2338813"/>
                      <a:ext cx="786238" cy="19940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sp3d extrusionH="254000">
                      <a:extrusionClr>
                        <a:schemeClr val="bg1">
                          <a:lumMod val="50000"/>
                        </a:schemeClr>
                      </a:extrusion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419E5AF-14C4-4914-808D-087E61A5C5D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96816" y="4442116"/>
                    <a:ext cx="6363312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F1898624-8C26-4DB3-B865-24A06FA7ABB5}"/>
                      </a:ext>
                    </a:extLst>
                  </p:cNvPr>
                  <p:cNvCxnSpPr>
                    <a:endCxn id="43" idx="0"/>
                  </p:cNvCxnSpPr>
                  <p:nvPr/>
                </p:nvCxnSpPr>
                <p:spPr bwMode="auto">
                  <a:xfrm>
                    <a:off x="2003626" y="4492613"/>
                    <a:ext cx="56519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3" name="Arc 42">
                    <a:extLst>
                      <a:ext uri="{FF2B5EF4-FFF2-40B4-BE49-F238E27FC236}">
                        <a16:creationId xmlns:a16="http://schemas.microsoft.com/office/drawing/2014/main" id="{B3385039-4F90-46F9-A3D8-6005D77A3CF9}"/>
                      </a:ext>
                    </a:extLst>
                  </p:cNvPr>
                  <p:cNvSpPr/>
                  <p:nvPr/>
                </p:nvSpPr>
                <p:spPr bwMode="auto">
                  <a:xfrm rot="10800000" flipH="1" flipV="1">
                    <a:off x="2085365" y="4492613"/>
                    <a:ext cx="966902" cy="658696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7C20313C-9EA8-4B6F-AD80-63C668FD703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003625" y="5151310"/>
                    <a:ext cx="565190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13AFCC00-AAB4-45B2-A4FF-D45F7C342B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49976" y="5241923"/>
                    <a:ext cx="2611865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55B793D2-3894-4D35-90AF-E69244A5CB92}"/>
                      </a:ext>
                    </a:extLst>
                  </p:cNvPr>
                  <p:cNvSpPr/>
                  <p:nvPr/>
                </p:nvSpPr>
                <p:spPr>
                  <a:xfrm>
                    <a:off x="3755715" y="4751462"/>
                    <a:ext cx="1044115" cy="742087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6EFA6730-C00F-4756-B0EC-B1D8B78D561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147413" y="4749823"/>
                    <a:ext cx="4760835" cy="327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8" name="Freeform 210">
                    <a:extLst>
                      <a:ext uri="{FF2B5EF4-FFF2-40B4-BE49-F238E27FC236}">
                        <a16:creationId xmlns:a16="http://schemas.microsoft.com/office/drawing/2014/main" id="{4FB09FB4-5B59-4A15-B21B-A425CD088A3B}"/>
                      </a:ext>
                    </a:extLst>
                  </p:cNvPr>
                  <p:cNvSpPr/>
                  <p:nvPr/>
                </p:nvSpPr>
                <p:spPr>
                  <a:xfrm>
                    <a:off x="3134005" y="4749823"/>
                    <a:ext cx="1013408" cy="492100"/>
                  </a:xfrm>
                  <a:custGeom>
                    <a:avLst/>
                    <a:gdLst>
                      <a:gd name="connsiteX0" fmla="*/ 814039 w 814039"/>
                      <a:gd name="connsiteY0" fmla="*/ 0 h 312234"/>
                      <a:gd name="connsiteX1" fmla="*/ 512956 w 814039"/>
                      <a:gd name="connsiteY1" fmla="*/ 55756 h 312234"/>
                      <a:gd name="connsiteX2" fmla="*/ 278780 w 814039"/>
                      <a:gd name="connsiteY2" fmla="*/ 267630 h 312234"/>
                      <a:gd name="connsiteX3" fmla="*/ 0 w 814039"/>
                      <a:gd name="connsiteY3" fmla="*/ 312234 h 31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4039" h="312234">
                        <a:moveTo>
                          <a:pt x="814039" y="0"/>
                        </a:moveTo>
                        <a:cubicBezTo>
                          <a:pt x="708102" y="5575"/>
                          <a:pt x="602166" y="11151"/>
                          <a:pt x="512956" y="55756"/>
                        </a:cubicBezTo>
                        <a:cubicBezTo>
                          <a:pt x="423746" y="100361"/>
                          <a:pt x="364273" y="224884"/>
                          <a:pt x="278780" y="267630"/>
                        </a:cubicBezTo>
                        <a:cubicBezTo>
                          <a:pt x="193287" y="310376"/>
                          <a:pt x="96643" y="311305"/>
                          <a:pt x="0" y="312234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2D04C8DC-E6A4-45DC-B901-215CD2A0E14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49976" y="5505862"/>
                    <a:ext cx="4670139" cy="0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5BF5C36C-D195-4265-8FC3-69C69AC097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54003" y="3623574"/>
                    <a:ext cx="1219664" cy="174702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51" name="Arc 50">
                    <a:extLst>
                      <a:ext uri="{FF2B5EF4-FFF2-40B4-BE49-F238E27FC236}">
                        <a16:creationId xmlns:a16="http://schemas.microsoft.com/office/drawing/2014/main" id="{416343A0-ABA7-4957-BFCF-148DF425F4B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830809" y="4719869"/>
                    <a:ext cx="741577" cy="45580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52" name="Arc 51">
                    <a:extLst>
                      <a:ext uri="{FF2B5EF4-FFF2-40B4-BE49-F238E27FC236}">
                        <a16:creationId xmlns:a16="http://schemas.microsoft.com/office/drawing/2014/main" id="{E8793F44-BF86-458F-9B67-A075962BDFE3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839789" y="3935210"/>
                    <a:ext cx="741577" cy="455804"/>
                  </a:xfrm>
                  <a:prstGeom prst="arc">
                    <a:avLst>
                      <a:gd name="adj1" fmla="val 16200000"/>
                      <a:gd name="adj2" fmla="val 5371621"/>
                    </a:avLst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3396CF76-7D99-4289-A3E0-78401832D618}"/>
                      </a:ext>
                    </a:extLst>
                  </p:cNvPr>
                  <p:cNvSpPr/>
                  <p:nvPr/>
                </p:nvSpPr>
                <p:spPr>
                  <a:xfrm>
                    <a:off x="1210578" y="5075970"/>
                    <a:ext cx="786238" cy="19940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/>
                    </a:solidFill>
                  </a:ln>
                  <a:sp3d extrusionH="254000">
                    <a:extrusionClr>
                      <a:schemeClr val="bg1">
                        <a:lumMod val="50000"/>
                      </a:schemeClr>
                    </a:extrusion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653BE4D-D37B-4084-BE07-0B9613ACCEB0}"/>
                    </a:ext>
                  </a:extLst>
                </p:cNvPr>
                <p:cNvGrpSpPr/>
                <p:nvPr/>
              </p:nvGrpSpPr>
              <p:grpSpPr>
                <a:xfrm>
                  <a:off x="1161229" y="3648814"/>
                  <a:ext cx="6500842" cy="1954175"/>
                  <a:chOff x="1080483" y="4414101"/>
                  <a:chExt cx="6500842" cy="1954175"/>
                </a:xfrm>
                <a:scene3d>
                  <a:camera prst="orthographicFront">
                    <a:rot lat="18000000" lon="19800000" rev="1800000"/>
                  </a:camera>
                  <a:lightRig rig="threePt" dir="t"/>
                </a:scene3d>
              </p:grpSpPr>
              <p:sp>
                <p:nvSpPr>
                  <p:cNvPr id="26" name="Flowchart: Delay 25">
                    <a:extLst>
                      <a:ext uri="{FF2B5EF4-FFF2-40B4-BE49-F238E27FC236}">
                        <a16:creationId xmlns:a16="http://schemas.microsoft.com/office/drawing/2014/main" id="{932A1D26-D565-4B36-AEF8-48548A03609E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5111493" y="6148327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Flowchart: Terminator 26">
                    <a:extLst>
                      <a:ext uri="{FF2B5EF4-FFF2-40B4-BE49-F238E27FC236}">
                        <a16:creationId xmlns:a16="http://schemas.microsoft.com/office/drawing/2014/main" id="{65EAF28F-023D-4E00-A9BC-E003FA5C7CD3}"/>
                      </a:ext>
                    </a:extLst>
                  </p:cNvPr>
                  <p:cNvSpPr/>
                  <p:nvPr/>
                </p:nvSpPr>
                <p:spPr>
                  <a:xfrm>
                    <a:off x="2896070" y="4414101"/>
                    <a:ext cx="1734092" cy="367990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CW </a:t>
                    </a:r>
                    <a:r>
                      <a:rPr lang="en-US" sz="1200" dirty="0">
                        <a:solidFill>
                          <a:schemeClr val="tx1"/>
                        </a:solidFill>
                      </a:rPr>
                      <a:t>Laser</a:t>
                    </a:r>
                  </a:p>
                </p:txBody>
              </p:sp>
              <p:sp>
                <p:nvSpPr>
                  <p:cNvPr id="32" name="Flowchart: Terminator 31">
                    <a:extLst>
                      <a:ext uri="{FF2B5EF4-FFF2-40B4-BE49-F238E27FC236}">
                        <a16:creationId xmlns:a16="http://schemas.microsoft.com/office/drawing/2014/main" id="{BDE8DF5F-C07D-4B1C-91F5-0695123A7BA9}"/>
                      </a:ext>
                    </a:extLst>
                  </p:cNvPr>
                  <p:cNvSpPr/>
                  <p:nvPr/>
                </p:nvSpPr>
                <p:spPr>
                  <a:xfrm>
                    <a:off x="5847233" y="4414101"/>
                    <a:ext cx="1734092" cy="367990"/>
                  </a:xfrm>
                  <a:prstGeom prst="flowChartTerminator">
                    <a:avLst/>
                  </a:pr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err="1">
                        <a:solidFill>
                          <a:schemeClr val="tx1"/>
                        </a:solidFill>
                      </a:rPr>
                      <a:t>PhaseMod</a:t>
                    </a:r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Flowchart: Delay 32">
                    <a:extLst>
                      <a:ext uri="{FF2B5EF4-FFF2-40B4-BE49-F238E27FC236}">
                        <a16:creationId xmlns:a16="http://schemas.microsoft.com/office/drawing/2014/main" id="{CAB0F974-2B92-4F03-B5F0-16C1A030CDC1}"/>
                      </a:ext>
                    </a:extLst>
                  </p:cNvPr>
                  <p:cNvSpPr/>
                  <p:nvPr/>
                </p:nvSpPr>
                <p:spPr>
                  <a:xfrm>
                    <a:off x="1080483" y="5394699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Flowchart: Delay 33">
                    <a:extLst>
                      <a:ext uri="{FF2B5EF4-FFF2-40B4-BE49-F238E27FC236}">
                        <a16:creationId xmlns:a16="http://schemas.microsoft.com/office/drawing/2014/main" id="{65E06A3B-5913-45B9-AFB3-275FA611EF8A}"/>
                      </a:ext>
                    </a:extLst>
                  </p:cNvPr>
                  <p:cNvSpPr/>
                  <p:nvPr/>
                </p:nvSpPr>
                <p:spPr>
                  <a:xfrm>
                    <a:off x="1089463" y="4610040"/>
                    <a:ext cx="280673" cy="219949"/>
                  </a:xfrm>
                  <a:prstGeom prst="flowChartDelay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Flowchart: Terminator 34">
                    <a:extLst>
                      <a:ext uri="{FF2B5EF4-FFF2-40B4-BE49-F238E27FC236}">
                        <a16:creationId xmlns:a16="http://schemas.microsoft.com/office/drawing/2014/main" id="{05824688-308F-4080-897E-456BDA98D99A}"/>
                      </a:ext>
                    </a:extLst>
                  </p:cNvPr>
                  <p:cNvSpPr/>
                  <p:nvPr/>
                </p:nvSpPr>
                <p:spPr>
                  <a:xfrm>
                    <a:off x="2877195" y="5063503"/>
                    <a:ext cx="2286502" cy="398811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sp3d extrusionH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chemeClr val="tx1"/>
                        </a:solidFill>
                      </a:rPr>
                      <a:t>SOA</a:t>
                    </a:r>
                  </a:p>
                </p:txBody>
              </p:sp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150901-2C66-449E-A95B-731DDBFC6E98}"/>
                  </a:ext>
                </a:extLst>
              </p:cNvPr>
              <p:cNvSpPr txBox="1"/>
              <p:nvPr/>
            </p:nvSpPr>
            <p:spPr>
              <a:xfrm>
                <a:off x="4676880" y="1945385"/>
                <a:ext cx="2662134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Laser chip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A5D84-CDD8-4F6A-9C5F-EA8D9F916C00}"/>
                  </a:ext>
                </a:extLst>
              </p:cNvPr>
              <p:cNvSpPr txBox="1"/>
              <p:nvPr/>
            </p:nvSpPr>
            <p:spPr>
              <a:xfrm>
                <a:off x="3174426" y="5700716"/>
                <a:ext cx="5822971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Low loss waveguide on chip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868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01841" y="3685573"/>
            <a:ext cx="3456623" cy="2699353"/>
            <a:chOff x="5577840" y="3685572"/>
            <a:chExt cx="3456623" cy="2699353"/>
          </a:xfrm>
        </p:grpSpPr>
        <p:pic>
          <p:nvPicPr>
            <p:cNvPr id="10" name="Picture 7" descr="http://i.stack.imgur.com/Ekna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5" t="10422" r="5872" b="4579"/>
            <a:stretch/>
          </p:blipFill>
          <p:spPr bwMode="auto">
            <a:xfrm>
              <a:off x="5577840" y="3685572"/>
              <a:ext cx="3154680" cy="228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3" name="TextBox 9"/>
            <p:cNvSpPr txBox="1">
              <a:spLocks noChangeArrowheads="1"/>
            </p:cNvSpPr>
            <p:nvPr/>
          </p:nvSpPr>
          <p:spPr bwMode="auto">
            <a:xfrm>
              <a:off x="6207125" y="5861050"/>
              <a:ext cx="28273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</a:rPr>
                <a:t>Histogram of variation in crystal frequency</a:t>
              </a:r>
            </a:p>
          </p:txBody>
        </p:sp>
      </p:grp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944689" y="106364"/>
            <a:ext cx="8123237" cy="511175"/>
          </a:xfrm>
        </p:spPr>
        <p:txBody>
          <a:bodyPr/>
          <a:lstStyle/>
          <a:p>
            <a:r>
              <a:rPr altLang="en-US" dirty="0"/>
              <a:t>Sensor Variation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sz="quarter" idx="16"/>
          </p:nvPr>
        </p:nvSpPr>
        <p:spPr bwMode="auto">
          <a:xfrm>
            <a:off x="1944689" y="1074738"/>
            <a:ext cx="5140325" cy="505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400" dirty="0"/>
              <a:t>Today’s sensors: Variation between parts</a:t>
            </a:r>
          </a:p>
          <a:p>
            <a:pPr lvl="1"/>
            <a:r>
              <a:rPr lang="en-US" altLang="en-US" sz="2000" dirty="0"/>
              <a:t>Size, shape</a:t>
            </a:r>
          </a:p>
          <a:p>
            <a:pPr lvl="1"/>
            <a:r>
              <a:rPr lang="en-US" altLang="en-US" sz="2000" dirty="0"/>
              <a:t>Composition</a:t>
            </a:r>
          </a:p>
          <a:p>
            <a:pPr lvl="1"/>
            <a:r>
              <a:rPr lang="en-US" altLang="en-US" sz="2000" dirty="0"/>
              <a:t>Resonance frequency	</a:t>
            </a:r>
          </a:p>
          <a:p>
            <a:pPr lvl="1"/>
            <a:r>
              <a:rPr lang="en-US" altLang="en-US" sz="2000" dirty="0"/>
              <a:t> Most companies have “six-sigma” programs to address this variation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Example: Ring-laser Gyro (RLG) measures rotation; area matters</a:t>
            </a:r>
          </a:p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Example: Quartz oscillator measures time, but every crystal is different</a:t>
            </a:r>
          </a:p>
          <a:p>
            <a:pPr lvl="1"/>
            <a:endParaRPr lang="en-US" altLang="en-US" sz="2000" dirty="0"/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16388" name="Text Placeholder 3"/>
          <p:cNvSpPr>
            <a:spLocks noGrp="1"/>
          </p:cNvSpPr>
          <p:nvPr>
            <p:ph type="body" sz="quarter" idx="15"/>
          </p:nvPr>
        </p:nvSpPr>
        <p:spPr bwMode="auto">
          <a:xfrm>
            <a:off x="1760538" y="6384925"/>
            <a:ext cx="82978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Atom sensors: Every atom is the same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F219D9-30EC-4A9D-82BB-D9E745ACE8A6}" type="slidenum">
              <a:rPr lang="en-US" altLang="en-US">
                <a:solidFill>
                  <a:srgbClr val="FFFFFF"/>
                </a:solidFill>
                <a:latin typeface="HelveticaNeue MediumCond"/>
                <a:cs typeface="HelveticaNeue MediumCond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FFFFFF"/>
              </a:solidFill>
              <a:latin typeface="HelveticaNeue MediumCond"/>
              <a:cs typeface="HelveticaNeue MediumCon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85013" y="956084"/>
            <a:ext cx="3473450" cy="2844800"/>
            <a:chOff x="5561013" y="1257300"/>
            <a:chExt cx="3473450" cy="2844800"/>
          </a:xfrm>
        </p:grpSpPr>
        <p:pic>
          <p:nvPicPr>
            <p:cNvPr id="16390" name="Picture 7" descr="http://www.k-makris.gr/AircraftComponents/Laser_Gyro/ring-lase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13" y="1257300"/>
              <a:ext cx="3173412" cy="205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9" descr="http://www.wired.com/wp-content/uploads/2015/04/rlg-glowing-289x43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338" y="2605088"/>
              <a:ext cx="1000125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7"/>
            <p:cNvSpPr txBox="1">
              <a:spLocks noChangeArrowheads="1"/>
            </p:cNvSpPr>
            <p:nvPr/>
          </p:nvSpPr>
          <p:spPr bwMode="auto">
            <a:xfrm>
              <a:off x="6207125" y="3579813"/>
              <a:ext cx="2827338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RLG: any variation in size changes its response to rotation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26BF-AF86-449B-92E9-2911C16F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</p:spPr>
        <p:txBody>
          <a:bodyPr/>
          <a:lstStyle/>
          <a:p>
            <a:r>
              <a:rPr lang="en-US" dirty="0"/>
              <a:t>Quantum sensors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669CBF8-D4B3-4274-AEDE-8FA1A43C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680D53-60DD-467D-BEC9-3253DC3506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Atomic states (phase) can be exquisitely sensitive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4B40CA-5039-462C-AFD7-ED3E32191EDC}"/>
              </a:ext>
            </a:extLst>
          </p:cNvPr>
          <p:cNvGrpSpPr/>
          <p:nvPr/>
        </p:nvGrpSpPr>
        <p:grpSpPr>
          <a:xfrm>
            <a:off x="696685" y="1230982"/>
            <a:ext cx="4562353" cy="4369909"/>
            <a:chOff x="0" y="1486988"/>
            <a:chExt cx="4562353" cy="436990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476FB9-33CD-4938-847E-FC55BFB3B643}"/>
                </a:ext>
              </a:extLst>
            </p:cNvPr>
            <p:cNvCxnSpPr/>
            <p:nvPr/>
          </p:nvCxnSpPr>
          <p:spPr>
            <a:xfrm>
              <a:off x="1240575" y="5065820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04789D-A56A-45BD-BF9D-8E945D4C686B}"/>
                </a:ext>
              </a:extLst>
            </p:cNvPr>
            <p:cNvCxnSpPr/>
            <p:nvPr/>
          </p:nvCxnSpPr>
          <p:spPr>
            <a:xfrm>
              <a:off x="1240575" y="4438241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A33B19-8459-4744-9D8C-4E40A660B16A}"/>
                </a:ext>
              </a:extLst>
            </p:cNvPr>
            <p:cNvCxnSpPr/>
            <p:nvPr/>
          </p:nvCxnSpPr>
          <p:spPr>
            <a:xfrm>
              <a:off x="2707291" y="1486988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9CFDB5B-87C0-496A-B9E2-F6EC14D22902}"/>
                </a:ext>
              </a:extLst>
            </p:cNvPr>
            <p:cNvCxnSpPr/>
            <p:nvPr/>
          </p:nvCxnSpPr>
          <p:spPr>
            <a:xfrm flipV="1">
              <a:off x="1704307" y="1962695"/>
              <a:ext cx="1139327" cy="2461259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93CFEA-C0BA-4FEA-8AE5-8F9668950949}"/>
                </a:ext>
              </a:extLst>
            </p:cNvPr>
            <p:cNvCxnSpPr/>
            <p:nvPr/>
          </p:nvCxnSpPr>
          <p:spPr>
            <a:xfrm>
              <a:off x="2700759" y="1639388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78A375-A2CA-4CB2-B6D3-4E9FD8376D08}"/>
                </a:ext>
              </a:extLst>
            </p:cNvPr>
            <p:cNvCxnSpPr/>
            <p:nvPr/>
          </p:nvCxnSpPr>
          <p:spPr>
            <a:xfrm>
              <a:off x="2707291" y="1791788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36315B-77D7-4F9C-B58A-CD3A042A8E36}"/>
                </a:ext>
              </a:extLst>
            </p:cNvPr>
            <p:cNvCxnSpPr/>
            <p:nvPr/>
          </p:nvCxnSpPr>
          <p:spPr>
            <a:xfrm>
              <a:off x="2700759" y="1944188"/>
              <a:ext cx="927463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82C5C5-3BCD-4BF4-8AE9-64D735406E6F}"/>
                </a:ext>
              </a:extLst>
            </p:cNvPr>
            <p:cNvSpPr txBox="1"/>
            <p:nvPr/>
          </p:nvSpPr>
          <p:spPr>
            <a:xfrm>
              <a:off x="1310247" y="5333677"/>
              <a:ext cx="2340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Atomic states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C831D-1C14-4BF1-8486-14A1221605D0}"/>
                </a:ext>
              </a:extLst>
            </p:cNvPr>
            <p:cNvSpPr txBox="1"/>
            <p:nvPr/>
          </p:nvSpPr>
          <p:spPr>
            <a:xfrm>
              <a:off x="0" y="2720025"/>
              <a:ext cx="1606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Laser light</a:t>
              </a: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E7272CC-0F5B-4BDB-84E3-BD2C6E40FE06}"/>
                </a:ext>
              </a:extLst>
            </p:cNvPr>
            <p:cNvSpPr/>
            <p:nvPr/>
          </p:nvSpPr>
          <p:spPr>
            <a:xfrm>
              <a:off x="136712" y="3185319"/>
              <a:ext cx="1303361" cy="296004"/>
            </a:xfrm>
            <a:custGeom>
              <a:avLst/>
              <a:gdLst>
                <a:gd name="connsiteX0" fmla="*/ 0 w 3978323"/>
                <a:gd name="connsiteY0" fmla="*/ 314223 h 628137"/>
                <a:gd name="connsiteX1" fmla="*/ 354842 w 3978323"/>
                <a:gd name="connsiteY1" fmla="*/ 324 h 628137"/>
                <a:gd name="connsiteX2" fmla="*/ 702860 w 3978323"/>
                <a:gd name="connsiteY2" fmla="*/ 293751 h 628137"/>
                <a:gd name="connsiteX3" fmla="*/ 1023582 w 3978323"/>
                <a:gd name="connsiteY3" fmla="*/ 628121 h 628137"/>
                <a:gd name="connsiteX4" fmla="*/ 1337481 w 3978323"/>
                <a:gd name="connsiteY4" fmla="*/ 280103 h 628137"/>
                <a:gd name="connsiteX5" fmla="*/ 1630908 w 3978323"/>
                <a:gd name="connsiteY5" fmla="*/ 324 h 628137"/>
                <a:gd name="connsiteX6" fmla="*/ 1965278 w 3978323"/>
                <a:gd name="connsiteY6" fmla="*/ 334694 h 628137"/>
                <a:gd name="connsiteX7" fmla="*/ 2190466 w 3978323"/>
                <a:gd name="connsiteY7" fmla="*/ 614473 h 628137"/>
                <a:gd name="connsiteX8" fmla="*/ 2511188 w 3978323"/>
                <a:gd name="connsiteY8" fmla="*/ 266456 h 628137"/>
                <a:gd name="connsiteX9" fmla="*/ 2804615 w 3978323"/>
                <a:gd name="connsiteY9" fmla="*/ 7148 h 628137"/>
                <a:gd name="connsiteX10" fmla="*/ 3111690 w 3978323"/>
                <a:gd name="connsiteY10" fmla="*/ 327870 h 628137"/>
                <a:gd name="connsiteX11" fmla="*/ 3357350 w 3978323"/>
                <a:gd name="connsiteY11" fmla="*/ 607650 h 628137"/>
                <a:gd name="connsiteX12" fmla="*/ 3684896 w 3978323"/>
                <a:gd name="connsiteY12" fmla="*/ 252808 h 628137"/>
                <a:gd name="connsiteX13" fmla="*/ 3978323 w 3978323"/>
                <a:gd name="connsiteY13" fmla="*/ 211865 h 62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8323" h="628137">
                  <a:moveTo>
                    <a:pt x="0" y="314223"/>
                  </a:moveTo>
                  <a:cubicBezTo>
                    <a:pt x="118849" y="158979"/>
                    <a:pt x="237699" y="3736"/>
                    <a:pt x="354842" y="324"/>
                  </a:cubicBezTo>
                  <a:cubicBezTo>
                    <a:pt x="471985" y="-3088"/>
                    <a:pt x="591403" y="189118"/>
                    <a:pt x="702860" y="293751"/>
                  </a:cubicBezTo>
                  <a:cubicBezTo>
                    <a:pt x="814317" y="398384"/>
                    <a:pt x="917812" y="630396"/>
                    <a:pt x="1023582" y="628121"/>
                  </a:cubicBezTo>
                  <a:cubicBezTo>
                    <a:pt x="1129352" y="625846"/>
                    <a:pt x="1236260" y="384736"/>
                    <a:pt x="1337481" y="280103"/>
                  </a:cubicBezTo>
                  <a:cubicBezTo>
                    <a:pt x="1438702" y="175470"/>
                    <a:pt x="1526275" y="-8774"/>
                    <a:pt x="1630908" y="324"/>
                  </a:cubicBezTo>
                  <a:cubicBezTo>
                    <a:pt x="1735541" y="9422"/>
                    <a:pt x="1872018" y="232336"/>
                    <a:pt x="1965278" y="334694"/>
                  </a:cubicBezTo>
                  <a:cubicBezTo>
                    <a:pt x="2058538" y="437052"/>
                    <a:pt x="2099481" y="625846"/>
                    <a:pt x="2190466" y="614473"/>
                  </a:cubicBezTo>
                  <a:cubicBezTo>
                    <a:pt x="2281451" y="603100"/>
                    <a:pt x="2408830" y="367677"/>
                    <a:pt x="2511188" y="266456"/>
                  </a:cubicBezTo>
                  <a:cubicBezTo>
                    <a:pt x="2613546" y="165235"/>
                    <a:pt x="2704531" y="-3088"/>
                    <a:pt x="2804615" y="7148"/>
                  </a:cubicBezTo>
                  <a:cubicBezTo>
                    <a:pt x="2904699" y="17384"/>
                    <a:pt x="3019567" y="227786"/>
                    <a:pt x="3111690" y="327870"/>
                  </a:cubicBezTo>
                  <a:cubicBezTo>
                    <a:pt x="3203813" y="427954"/>
                    <a:pt x="3261816" y="620160"/>
                    <a:pt x="3357350" y="607650"/>
                  </a:cubicBezTo>
                  <a:cubicBezTo>
                    <a:pt x="3452884" y="595140"/>
                    <a:pt x="3581401" y="318772"/>
                    <a:pt x="3684896" y="252808"/>
                  </a:cubicBezTo>
                  <a:cubicBezTo>
                    <a:pt x="3788391" y="186844"/>
                    <a:pt x="3883357" y="199354"/>
                    <a:pt x="3978323" y="211865"/>
                  </a:cubicBezTo>
                </a:path>
              </a:pathLst>
            </a:custGeom>
            <a:noFill/>
            <a:ln w="38100" cmpd="sng">
              <a:solidFill>
                <a:srgbClr val="E71D1D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59FA407-76A9-472C-9C37-8752586DA4C5}"/>
                    </a:ext>
                  </a:extLst>
                </p:cNvPr>
                <p:cNvSpPr txBox="1"/>
                <p:nvPr/>
              </p:nvSpPr>
              <p:spPr>
                <a:xfrm>
                  <a:off x="73712" y="3543051"/>
                  <a:ext cx="128586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59FA407-76A9-472C-9C37-8752586DA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" y="3543051"/>
                  <a:ext cx="1285865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3F002443-9484-4372-A55D-DA1ECF2374A0}"/>
                </a:ext>
              </a:extLst>
            </p:cNvPr>
            <p:cNvSpPr/>
            <p:nvPr/>
          </p:nvSpPr>
          <p:spPr>
            <a:xfrm>
              <a:off x="2391943" y="4368071"/>
              <a:ext cx="301127" cy="743359"/>
            </a:xfrm>
            <a:prstGeom prst="rightBrace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8EAA3F-F611-48FF-9E19-065873F0F26A}"/>
                </a:ext>
              </a:extLst>
            </p:cNvPr>
            <p:cNvSpPr txBox="1"/>
            <p:nvPr/>
          </p:nvSpPr>
          <p:spPr>
            <a:xfrm>
              <a:off x="2657664" y="4238815"/>
              <a:ext cx="190468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microwave</a:t>
              </a:r>
            </a:p>
            <a:p>
              <a:r>
                <a:rPr lang="en-US" sz="2800" dirty="0"/>
                <a:t>transition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619D397-7A64-41AD-89DF-52F8A3859C21}"/>
                </a:ext>
              </a:extLst>
            </p:cNvPr>
            <p:cNvSpPr/>
            <p:nvPr/>
          </p:nvSpPr>
          <p:spPr>
            <a:xfrm>
              <a:off x="1856515" y="4327797"/>
              <a:ext cx="215166" cy="219664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1D12BE-72FD-44FC-BE10-B1B47C516EDE}"/>
                </a:ext>
              </a:extLst>
            </p:cNvPr>
            <p:cNvSpPr/>
            <p:nvPr/>
          </p:nvSpPr>
          <p:spPr>
            <a:xfrm>
              <a:off x="3049987" y="1834356"/>
              <a:ext cx="215166" cy="219664"/>
            </a:xfrm>
            <a:prstGeom prst="ellipse">
              <a:avLst/>
            </a:prstGeom>
            <a:solidFill>
              <a:schemeClr val="tx1"/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8EED9BC-7594-41D0-8901-111483E5AC70}"/>
                </a:ext>
              </a:extLst>
            </p:cNvPr>
            <p:cNvCxnSpPr/>
            <p:nvPr/>
          </p:nvCxnSpPr>
          <p:spPr>
            <a:xfrm>
              <a:off x="3975948" y="2477566"/>
              <a:ext cx="0" cy="1366798"/>
            </a:xfrm>
            <a:prstGeom prst="straightConnector1">
              <a:avLst/>
            </a:prstGeom>
            <a:ln w="44450" cmpd="sng">
              <a:solidFill>
                <a:schemeClr val="accent1">
                  <a:lumMod val="65000"/>
                  <a:lumOff val="35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0BB0C3-7609-4916-B70A-8F756D93BE1E}"/>
                </a:ext>
              </a:extLst>
            </p:cNvPr>
            <p:cNvSpPr txBox="1"/>
            <p:nvPr/>
          </p:nvSpPr>
          <p:spPr>
            <a:xfrm>
              <a:off x="3923087" y="2717702"/>
              <a:ext cx="553998" cy="106856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400" dirty="0"/>
                <a:t>Energy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71556B-C531-4314-B665-E766FA7FC026}"/>
              </a:ext>
            </a:extLst>
          </p:cNvPr>
          <p:cNvGrpSpPr/>
          <p:nvPr/>
        </p:nvGrpSpPr>
        <p:grpSpPr>
          <a:xfrm>
            <a:off x="8230161" y="1941428"/>
            <a:ext cx="1654630" cy="1599973"/>
            <a:chOff x="4978221" y="2087897"/>
            <a:chExt cx="1654630" cy="159997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91C693A-4CA3-46C2-8AC8-9377A0D81375}"/>
                </a:ext>
              </a:extLst>
            </p:cNvPr>
            <p:cNvCxnSpPr/>
            <p:nvPr/>
          </p:nvCxnSpPr>
          <p:spPr>
            <a:xfrm>
              <a:off x="4978221" y="2197729"/>
              <a:ext cx="1654630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C9B10C-BA37-4801-8C6E-7ADA44376CE5}"/>
                </a:ext>
              </a:extLst>
            </p:cNvPr>
            <p:cNvCxnSpPr/>
            <p:nvPr/>
          </p:nvCxnSpPr>
          <p:spPr>
            <a:xfrm>
              <a:off x="4978221" y="3578038"/>
              <a:ext cx="1654630" cy="0"/>
            </a:xfrm>
            <a:prstGeom prst="line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E39F731-B20F-4D04-AEA7-9EC38E389B39}"/>
                </a:ext>
              </a:extLst>
            </p:cNvPr>
            <p:cNvSpPr/>
            <p:nvPr/>
          </p:nvSpPr>
          <p:spPr>
            <a:xfrm>
              <a:off x="5688548" y="2087897"/>
              <a:ext cx="215166" cy="2196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73A4E1-7905-420C-8552-2457304D0B34}"/>
                </a:ext>
              </a:extLst>
            </p:cNvPr>
            <p:cNvSpPr/>
            <p:nvPr/>
          </p:nvSpPr>
          <p:spPr>
            <a:xfrm>
              <a:off x="5697953" y="3468206"/>
              <a:ext cx="215166" cy="2196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C023C9E-A216-41B8-90B3-059B42E3B1E7}"/>
                </a:ext>
              </a:extLst>
            </p:cNvPr>
            <p:cNvCxnSpPr/>
            <p:nvPr/>
          </p:nvCxnSpPr>
          <p:spPr>
            <a:xfrm>
              <a:off x="6184035" y="2211240"/>
              <a:ext cx="0" cy="1366798"/>
            </a:xfrm>
            <a:prstGeom prst="straightConnector1">
              <a:avLst/>
            </a:prstGeom>
            <a:ln w="57150" cmpd="sng">
              <a:solidFill>
                <a:srgbClr val="0070C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1BEE0F-CFA8-445E-ADC2-2928A30703D3}"/>
              </a:ext>
            </a:extLst>
          </p:cNvPr>
          <p:cNvSpPr txBox="1"/>
          <p:nvPr/>
        </p:nvSpPr>
        <p:spPr>
          <a:xfrm>
            <a:off x="7007399" y="3854133"/>
            <a:ext cx="4689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Superposition is particularly</a:t>
            </a:r>
          </a:p>
          <a:p>
            <a:r>
              <a:rPr lang="en-US" sz="2800" dirty="0"/>
              <a:t>sensitive: frequency changes (clock)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7513FC8-A9B3-4395-96A1-EB28201629E3}"/>
              </a:ext>
            </a:extLst>
          </p:cNvPr>
          <p:cNvCxnSpPr>
            <a:cxnSpLocks/>
          </p:cNvCxnSpPr>
          <p:nvPr/>
        </p:nvCxnSpPr>
        <p:spPr>
          <a:xfrm>
            <a:off x="6096000" y="1734405"/>
            <a:ext cx="0" cy="3866486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C657750-687F-4CE6-9D70-818814484B0D}"/>
              </a:ext>
            </a:extLst>
          </p:cNvPr>
          <p:cNvSpPr txBox="1"/>
          <p:nvPr/>
        </p:nvSpPr>
        <p:spPr>
          <a:xfrm>
            <a:off x="5852657" y="420510"/>
            <a:ext cx="61756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Atomic, laser and exclusively quantum-based sensors</a:t>
            </a:r>
          </a:p>
        </p:txBody>
      </p:sp>
    </p:spTree>
    <p:extLst>
      <p:ext uri="{BB962C8B-B14F-4D97-AF65-F5344CB8AC3E}">
        <p14:creationId xmlns:p14="http://schemas.microsoft.com/office/powerpoint/2010/main" val="4118449962"/>
      </p:ext>
    </p:extLst>
  </p:cSld>
  <p:clrMapOvr>
    <a:masterClrMapping/>
  </p:clrMapOvr>
</p:sld>
</file>

<file path=ppt/theme/theme1.xml><?xml version="1.0" encoding="utf-8"?>
<a:theme xmlns:a="http://schemas.openxmlformats.org/drawingml/2006/main" name="Honeywell 2019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neywell PPT Template 16x9_2019 pptx [Read-Only]" id="{BC7A4B74-953F-4AA8-A055-791EC9CD7505}" vid="{06313BEE-A469-4A07-A7D1-5A79D1176C61}"/>
    </a:ext>
  </a:extLst>
</a:theme>
</file>

<file path=ppt/theme/theme2.xml><?xml version="1.0" encoding="utf-8"?>
<a:theme xmlns:a="http://schemas.openxmlformats.org/drawingml/2006/main" name="Honeywell Theme">
  <a:themeElements>
    <a:clrScheme name="Honeywell Branded Colors">
      <a:dk1>
        <a:srgbClr val="000000"/>
      </a:dk1>
      <a:lt1>
        <a:srgbClr val="FFFFFF"/>
      </a:lt1>
      <a:dk2>
        <a:srgbClr val="E1261C"/>
      </a:dk2>
      <a:lt2>
        <a:srgbClr val="FFFFFF"/>
      </a:lt2>
      <a:accent1>
        <a:srgbClr val="000000"/>
      </a:accent1>
      <a:accent2>
        <a:srgbClr val="707070"/>
      </a:accent2>
      <a:accent3>
        <a:srgbClr val="E1261C"/>
      </a:accent3>
      <a:accent4>
        <a:srgbClr val="F37021"/>
      </a:accent4>
      <a:accent5>
        <a:srgbClr val="FFC627"/>
      </a:accent5>
      <a:accent6>
        <a:srgbClr val="1792E5"/>
      </a:accent6>
      <a:hlink>
        <a:srgbClr val="707070"/>
      </a:hlink>
      <a:folHlink>
        <a:srgbClr val="E126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9525" cmpd="sng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N 2015 + ASM cover page.potx" id="{68683115-5A22-409A-8469-B6C0EB9A2F8E}" vid="{5D2DFB7E-273D-4386-B33B-4ABA379EAE8E}"/>
    </a:ext>
  </a:extLst>
</a:theme>
</file>

<file path=ppt/theme/theme3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82219711EB646ADE630BB4AB57ACF" ma:contentTypeVersion="9" ma:contentTypeDescription="Create a new document." ma:contentTypeScope="" ma:versionID="1e8dfd7c841f721e6513f43f8108cd8c">
  <xsd:schema xmlns:xsd="http://www.w3.org/2001/XMLSchema" xmlns:xs="http://www.w3.org/2001/XMLSchema" xmlns:p="http://schemas.microsoft.com/office/2006/metadata/properties" xmlns:ns2="86f734fe-f520-4a15-88a7-1cc0284c39b9" xmlns:ns3="6adcb138-2c6b-49e3-94d2-70cd1a2e0d91" targetNamespace="http://schemas.microsoft.com/office/2006/metadata/properties" ma:root="true" ma:fieldsID="568459f09b5e93c725d41e3ee5147408" ns2:_="" ns3:_="">
    <xsd:import namespace="86f734fe-f520-4a15-88a7-1cc0284c39b9"/>
    <xsd:import namespace="6adcb138-2c6b-49e3-94d2-70cd1a2e0d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734fe-f520-4a15-88a7-1cc0284c3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cb138-2c6b-49e3-94d2-70cd1a2e0d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sisl xmlns:xsi="http://www.w3.org/2001/XMLSchema-instance" xmlns:xsd="http://www.w3.org/2001/XMLSchema" xmlns="http://www.boldonjames.com/2008/01/sie/internal/label" sislVersion="0" policy="bf276872-af07-4968-a71d-1c83e80bd0bf" origin="userSelected">
  <element uid="id_protectivemarking_newvalue1" value=""/>
</sisl>
</file>

<file path=customXml/itemProps1.xml><?xml version="1.0" encoding="utf-8"?>
<ds:datastoreItem xmlns:ds="http://schemas.openxmlformats.org/officeDocument/2006/customXml" ds:itemID="{BD8308AD-929C-4AF1-934C-AD13F105D728}">
  <ds:schemaRefs>
    <ds:schemaRef ds:uri="http://schemas.microsoft.com/office/infopath/2007/PartnerControls"/>
    <ds:schemaRef ds:uri="86f734fe-f520-4a15-88a7-1cc0284c39b9"/>
    <ds:schemaRef ds:uri="http://purl.org/dc/elements/1.1/"/>
    <ds:schemaRef ds:uri="http://schemas.microsoft.com/office/2006/metadata/properties"/>
    <ds:schemaRef ds:uri="6adcb138-2c6b-49e3-94d2-70cd1a2e0d9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A96D48-C214-4F88-BF4C-52E319A5E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5618EA-EC1E-43D5-A7B8-29393A7731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f734fe-f520-4a15-88a7-1cc0284c39b9"/>
    <ds:schemaRef ds:uri="6adcb138-2c6b-49e3-94d2-70cd1a2e0d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EC73AEC-8316-4452-B00F-BBA2C1B95E52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Honeywell PPT Template 16x9_2019 pptx</Template>
  <TotalTime>3454</TotalTime>
  <Words>2191</Words>
  <Application>Microsoft Office PowerPoint</Application>
  <PresentationFormat>Widescreen</PresentationFormat>
  <Paragraphs>441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MS PGothic</vt:lpstr>
      <vt:lpstr>Arial</vt:lpstr>
      <vt:lpstr>Arial Black</vt:lpstr>
      <vt:lpstr>Calibri</vt:lpstr>
      <vt:lpstr>Cambria Math</vt:lpstr>
      <vt:lpstr>Helvetica</vt:lpstr>
      <vt:lpstr>Helvetica Neue</vt:lpstr>
      <vt:lpstr>HelveticaNeue MediumCond</vt:lpstr>
      <vt:lpstr>Symbol</vt:lpstr>
      <vt:lpstr>Tahoma</vt:lpstr>
      <vt:lpstr>Times New Roman</vt:lpstr>
      <vt:lpstr>Wingdings</vt:lpstr>
      <vt:lpstr>Honeywell 2019</vt:lpstr>
      <vt:lpstr>Honeywell Theme</vt:lpstr>
      <vt:lpstr>Sensing and timing at Honeywell</vt:lpstr>
      <vt:lpstr>PowerPoint Presentation</vt:lpstr>
      <vt:lpstr>Quantum sensors: atoms, laser light, &amp; quantum states</vt:lpstr>
      <vt:lpstr>Light Interferometer</vt:lpstr>
      <vt:lpstr>Ring laser gyroscope</vt:lpstr>
      <vt:lpstr>Resonator Fibre Optic Gyroscope</vt:lpstr>
      <vt:lpstr>Optical Waveguide Laser Gyroscope (OWL-G)</vt:lpstr>
      <vt:lpstr>Sensor Variation</vt:lpstr>
      <vt:lpstr>Quantum sensors</vt:lpstr>
      <vt:lpstr>How Cold are “Cold Atoms”?</vt:lpstr>
      <vt:lpstr>Atomic Interferometers</vt:lpstr>
      <vt:lpstr>Atomic Interferometers</vt:lpstr>
      <vt:lpstr>Numerical simulations</vt:lpstr>
      <vt:lpstr>Temperature considerations</vt:lpstr>
      <vt:lpstr>Gravitational Anomaly-Aided Navigation</vt:lpstr>
      <vt:lpstr>Approach</vt:lpstr>
      <vt:lpstr>Simulation Setup and Example result</vt:lpstr>
      <vt:lpstr>Example Result Details</vt:lpstr>
      <vt:lpstr>Magnetic Anomaly aided navigation</vt:lpstr>
      <vt:lpstr>Unshielded Vector atomic magnetometer</vt:lpstr>
      <vt:lpstr>Precision timing: atomic clocks</vt:lpstr>
      <vt:lpstr>Miniature atomic Clocks</vt:lpstr>
      <vt:lpstr>Overview of Atomic Frequency Standard</vt:lpstr>
      <vt:lpstr>Portable GPS-quality timekeeping (COASTER)</vt:lpstr>
      <vt:lpstr>Ultra-cold atoms with waveguide structures</vt:lpstr>
      <vt:lpstr>Optical lattice clock</vt:lpstr>
      <vt:lpstr>Integrated SBS laser</vt:lpstr>
      <vt:lpstr>Timing with entangled photons</vt:lpstr>
      <vt:lpstr>Computing: Honeywell Quantum solutions</vt:lpstr>
      <vt:lpstr>Quantum sensors: enabling technologies</vt:lpstr>
      <vt:lpstr>PowerPoint Presentation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Honeywell  PowerPoint template 2019</dc:title>
  <dc:creator>Hoyt, Chad</dc:creator>
  <cp:lastModifiedBy>Solmeyer, Neal</cp:lastModifiedBy>
  <cp:revision>105</cp:revision>
  <dcterms:created xsi:type="dcterms:W3CDTF">2019-08-29T19:11:19Z</dcterms:created>
  <dcterms:modified xsi:type="dcterms:W3CDTF">2020-02-20T22:39:25Z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0x0101003D782219711EB646ADE630BB4AB57ACF</vt:lpwstr>
  </property>
  <property fmtid="{D5CDD505-2E9C-101B-9397-08002B2CF9AE}" pid="3" name="docIndexRef">
    <vt:lpwstr>83864c10-7810-47fc-a3dd-2ed45704d35a</vt:lpwstr>
  </property>
  <property fmtid="{D5CDD505-2E9C-101B-9397-08002B2CF9AE}" pid="4" name="bjSaver">
    <vt:lpwstr>zKv/Hem2E8JUp98EzxbKyR56NP7t6s/z</vt:lpwstr>
  </property>
  <property fmtid="{D5CDD505-2E9C-101B-9397-08002B2CF9AE}" pid="5" name="bjSlideMasterFooterText">
    <vt:lpwstr>Honeywell Internal</vt:lpwstr>
  </property>
  <property fmtid="{D5CDD505-2E9C-101B-9397-08002B2CF9AE}" pid="6" name="bjDocumentLabelXML">
    <vt:lpwstr>&lt;?xml version="1.0" encoding="us-ascii"?&gt;&lt;sisl xmlns:xsi="http://www.w3.org/2001/XMLSchema-instance" xmlns:xsd="http://www.w3.org/2001/XMLSchema" sislVersion="0" policy="bf276872-af07-4968-a71d-1c83e80bd0bf" origin="userSelected" xmlns="http://www.boldonj</vt:lpwstr>
  </property>
  <property fmtid="{D5CDD505-2E9C-101B-9397-08002B2CF9AE}" pid="7" name="bjDocumentLabelXML-0">
    <vt:lpwstr>ames.com/2008/01/sie/internal/label"&gt;&lt;element uid="id_protectivemarking_newvalue1" value="" /&gt;&lt;/sisl&gt;</vt:lpwstr>
  </property>
  <property fmtid="{D5CDD505-2E9C-101B-9397-08002B2CF9AE}" pid="8" name="bjDocumentSecurityLabel">
    <vt:lpwstr>Honeywell Unrestricted</vt:lpwstr>
  </property>
  <property fmtid="{D5CDD505-2E9C-101B-9397-08002B2CF9AE}" pid="9" name="BJClassification">
    <vt:lpwstr>Honeywell Unrestricted</vt:lpwstr>
  </property>
</Properties>
</file>