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5"/>
  </p:sldMasterIdLst>
  <p:notesMasterIdLst>
    <p:notesMasterId r:id="rId26"/>
  </p:notesMasterIdLst>
  <p:handoutMasterIdLst>
    <p:handoutMasterId r:id="rId27"/>
  </p:handoutMasterIdLst>
  <p:sldIdLst>
    <p:sldId id="256" r:id="rId6"/>
    <p:sldId id="691" r:id="rId7"/>
    <p:sldId id="693" r:id="rId8"/>
    <p:sldId id="692" r:id="rId9"/>
    <p:sldId id="257" r:id="rId10"/>
    <p:sldId id="258" r:id="rId11"/>
    <p:sldId id="259" r:id="rId12"/>
    <p:sldId id="260" r:id="rId13"/>
    <p:sldId id="261" r:id="rId14"/>
    <p:sldId id="262" r:id="rId15"/>
    <p:sldId id="263" r:id="rId16"/>
    <p:sldId id="264" r:id="rId17"/>
    <p:sldId id="265" r:id="rId18"/>
    <p:sldId id="687" r:id="rId19"/>
    <p:sldId id="688" r:id="rId20"/>
    <p:sldId id="680" r:id="rId21"/>
    <p:sldId id="689" r:id="rId22"/>
    <p:sldId id="681" r:id="rId23"/>
    <p:sldId id="690"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B16B883F-2D00-4B7B-8D9E-E54D7C831C7C}">
          <p14:sldIdLst>
            <p14:sldId id="256"/>
            <p14:sldId id="691"/>
            <p14:sldId id="693"/>
            <p14:sldId id="692"/>
            <p14:sldId id="257"/>
            <p14:sldId id="258"/>
            <p14:sldId id="259"/>
            <p14:sldId id="260"/>
            <p14:sldId id="261"/>
            <p14:sldId id="262"/>
            <p14:sldId id="263"/>
            <p14:sldId id="264"/>
            <p14:sldId id="265"/>
            <p14:sldId id="687"/>
            <p14:sldId id="688"/>
            <p14:sldId id="680"/>
            <p14:sldId id="689"/>
            <p14:sldId id="681"/>
            <p14:sldId id="690"/>
            <p14:sldId id="285"/>
          </p14:sldIdLst>
        </p14:section>
      </p14:sectionLst>
    </p:ext>
    <p:ext uri="{EFAFB233-063F-42B5-8137-9DF3F51BA10A}">
      <p15:sldGuideLst xmlns:p15="http://schemas.microsoft.com/office/powerpoint/2012/main">
        <p15:guide id="1" orient="horz" pos="2136"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00"/>
    <a:srgbClr val="C1CD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1958" autoAdjust="0"/>
  </p:normalViewPr>
  <p:slideViewPr>
    <p:cSldViewPr snapToGrid="0">
      <p:cViewPr varScale="1">
        <p:scale>
          <a:sx n="70" d="100"/>
          <a:sy n="70" d="100"/>
        </p:scale>
        <p:origin x="1219" y="19"/>
      </p:cViewPr>
      <p:guideLst>
        <p:guide orient="horz" pos="2136"/>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74" d="100"/>
          <a:sy n="74" d="100"/>
        </p:scale>
        <p:origin x="-1330" y="-62"/>
      </p:cViewPr>
      <p:guideLst>
        <p:guide orient="horz" pos="2880"/>
        <p:guide pos="2160"/>
      </p:guideLst>
    </p:cSldViewPr>
  </p:notesViewPr>
  <p:gridSpacing cx="114300" cy="1143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5DC58A4-1F39-4E10-B40C-ECB2E4998083}" type="datetimeFigureOut">
              <a:rPr lang="en-US" smtClean="0"/>
              <a:t>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5BFFE62-8B6F-4B6C-87A1-15BE8E6B70A8}" type="slidenum">
              <a:rPr lang="en-US" smtClean="0"/>
              <a:t>‹#›</a:t>
            </a:fld>
            <a:endParaRPr lang="en-US"/>
          </a:p>
        </p:txBody>
      </p:sp>
    </p:spTree>
    <p:extLst>
      <p:ext uri="{BB962C8B-B14F-4D97-AF65-F5344CB8AC3E}">
        <p14:creationId xmlns:p14="http://schemas.microsoft.com/office/powerpoint/2010/main" val="24165614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BF3212-CA4A-4372-B18F-FDBCACCE5573}" type="datetimeFigureOut">
              <a:rPr lang="en-US" smtClean="0"/>
              <a:t>2/8/2020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CCDFB8-CE1E-4CEA-A9A7-0392F69410F3}" type="slidenum">
              <a:rPr lang="en-US" smtClean="0"/>
              <a:t>‹#›</a:t>
            </a:fld>
            <a:endParaRPr lang="en-US"/>
          </a:p>
        </p:txBody>
      </p:sp>
    </p:spTree>
    <p:extLst>
      <p:ext uri="{BB962C8B-B14F-4D97-AF65-F5344CB8AC3E}">
        <p14:creationId xmlns:p14="http://schemas.microsoft.com/office/powerpoint/2010/main" val="40548688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8" Type="http://schemas.openxmlformats.org/officeDocument/2006/relationships/hyperlink" Target="http://www.youtube.com/mitrecorp" TargetMode="External"/><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openxmlformats.org/officeDocument/2006/relationships/hyperlink" Target="http://www.mitre.org/" TargetMode="External"/><Relationship Id="rId2" Type="http://schemas.openxmlformats.org/officeDocument/2006/relationships/hyperlink" Target="http://twitter.com/MITREcorp" TargetMode="External"/><Relationship Id="rId1" Type="http://schemas.openxmlformats.org/officeDocument/2006/relationships/slideMaster" Target="../slideMasters/slideMaster1.xml"/><Relationship Id="rId6" Type="http://schemas.openxmlformats.org/officeDocument/2006/relationships/hyperlink" Target="http://www.linkedin.com/company/mitre" TargetMode="External"/><Relationship Id="rId11" Type="http://schemas.openxmlformats.org/officeDocument/2006/relationships/image" Target="../media/image6.png"/><Relationship Id="rId5" Type="http://schemas.openxmlformats.org/officeDocument/2006/relationships/image" Target="../media/image3.jpeg"/><Relationship Id="rId10" Type="http://schemas.openxmlformats.org/officeDocument/2006/relationships/hyperlink" Target="https://plus.google.com/+MitreOrgFFRDCs/posts" TargetMode="External"/><Relationship Id="rId4" Type="http://schemas.openxmlformats.org/officeDocument/2006/relationships/hyperlink" Target="http://www.facebook.com/MITREcorp" TargetMode="External"/><Relationship Id="rId9"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 name="Text Box 34"/>
          <p:cNvSpPr txBox="1">
            <a:spLocks noChangeArrowheads="1"/>
          </p:cNvSpPr>
          <p:nvPr/>
        </p:nvSpPr>
        <p:spPr bwMode="auto">
          <a:xfrm>
            <a:off x="757146" y="6533104"/>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2018</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sp>
        <p:nvSpPr>
          <p:cNvPr id="8" name="Rectangle 4"/>
          <p:cNvSpPr>
            <a:spLocks noGrp="1" noChangeArrowheads="1"/>
          </p:cNvSpPr>
          <p:nvPr>
            <p:ph type="subTitle" idx="1" hasCustomPrompt="1"/>
          </p:nvPr>
        </p:nvSpPr>
        <p:spPr>
          <a:xfrm>
            <a:off x="783116" y="2568939"/>
            <a:ext cx="4602163"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cxnSp>
        <p:nvCxnSpPr>
          <p:cNvPr id="15" name="Straight Connector 14"/>
          <p:cNvCxnSpPr/>
          <p:nvPr/>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00433" y="6250820"/>
            <a:ext cx="670505" cy="243820"/>
          </a:xfrm>
          <a:prstGeom prst="rect">
            <a:avLst/>
          </a:prstGeom>
        </p:spPr>
      </p:pic>
      <p:sp>
        <p:nvSpPr>
          <p:cNvPr id="11" name="TextBox 10"/>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3" name="Group 12"/>
          <p:cNvGrpSpPr/>
          <p:nvPr/>
        </p:nvGrpSpPr>
        <p:grpSpPr>
          <a:xfrm>
            <a:off x="81480" y="0"/>
            <a:ext cx="99589" cy="6858000"/>
            <a:chOff x="0" y="0"/>
            <a:chExt cx="407324" cy="6858000"/>
          </a:xfrm>
        </p:grpSpPr>
        <p:sp>
          <p:nvSpPr>
            <p:cNvPr id="17" name="Rectangle 16"/>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8" name="Rectangle 17"/>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
        <p:nvSpPr>
          <p:cNvPr id="12" name="Text Box 34">
            <a:extLst>
              <a:ext uri="{FF2B5EF4-FFF2-40B4-BE49-F238E27FC236}">
                <a16:creationId xmlns:a16="http://schemas.microsoft.com/office/drawing/2014/main" id="{615C1C57-8DFE-44D5-9615-893B5C52FED1}"/>
              </a:ext>
            </a:extLst>
          </p:cNvPr>
          <p:cNvSpPr txBox="1">
            <a:spLocks noChangeArrowheads="1"/>
          </p:cNvSpPr>
          <p:nvPr userDrawn="1"/>
        </p:nvSpPr>
        <p:spPr bwMode="auto">
          <a:xfrm>
            <a:off x="757146" y="6533104"/>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2018</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cxnSp>
        <p:nvCxnSpPr>
          <p:cNvPr id="14" name="Straight Connector 13">
            <a:extLst>
              <a:ext uri="{FF2B5EF4-FFF2-40B4-BE49-F238E27FC236}">
                <a16:creationId xmlns:a16="http://schemas.microsoft.com/office/drawing/2014/main" id="{F65B6C32-260A-42BD-A1EC-D2AD0A05FAFC}"/>
              </a:ext>
            </a:extLst>
          </p:cNvPr>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9" name="Straight Connector 18">
            <a:extLst>
              <a:ext uri="{FF2B5EF4-FFF2-40B4-BE49-F238E27FC236}">
                <a16:creationId xmlns:a16="http://schemas.microsoft.com/office/drawing/2014/main" id="{6AB29C75-CB33-482B-A561-E523319AE4B9}"/>
              </a:ext>
            </a:extLst>
          </p:cNvPr>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0" name="Picture 19">
            <a:extLst>
              <a:ext uri="{FF2B5EF4-FFF2-40B4-BE49-F238E27FC236}">
                <a16:creationId xmlns:a16="http://schemas.microsoft.com/office/drawing/2014/main" id="{051F6491-3486-4F1E-86AE-A13E7D9F68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0433" y="6250820"/>
            <a:ext cx="670505" cy="243820"/>
          </a:xfrm>
          <a:prstGeom prst="rect">
            <a:avLst/>
          </a:prstGeom>
        </p:spPr>
      </p:pic>
      <p:sp>
        <p:nvSpPr>
          <p:cNvPr id="21" name="TextBox 20">
            <a:extLst>
              <a:ext uri="{FF2B5EF4-FFF2-40B4-BE49-F238E27FC236}">
                <a16:creationId xmlns:a16="http://schemas.microsoft.com/office/drawing/2014/main" id="{D158AB3F-C909-4401-B4A2-912B159F45ED}"/>
              </a:ext>
            </a:extLst>
          </p:cNvPr>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22" name="Group 21">
            <a:extLst>
              <a:ext uri="{FF2B5EF4-FFF2-40B4-BE49-F238E27FC236}">
                <a16:creationId xmlns:a16="http://schemas.microsoft.com/office/drawing/2014/main" id="{F536A7A0-7792-4082-BDA2-23111DB47DE3}"/>
              </a:ext>
            </a:extLst>
          </p:cNvPr>
          <p:cNvGrpSpPr/>
          <p:nvPr userDrawn="1"/>
        </p:nvGrpSpPr>
        <p:grpSpPr>
          <a:xfrm>
            <a:off x="81480" y="0"/>
            <a:ext cx="99589" cy="6858000"/>
            <a:chOff x="0" y="0"/>
            <a:chExt cx="407324" cy="6858000"/>
          </a:xfrm>
        </p:grpSpPr>
        <p:sp>
          <p:nvSpPr>
            <p:cNvPr id="23" name="Rectangle 22">
              <a:extLst>
                <a:ext uri="{FF2B5EF4-FFF2-40B4-BE49-F238E27FC236}">
                  <a16:creationId xmlns:a16="http://schemas.microsoft.com/office/drawing/2014/main" id="{6FE87C16-618B-41AE-99E2-474AB39DAEF6}"/>
                </a:ext>
              </a:extLst>
            </p:cNvPr>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24" name="Rectangle 23">
              <a:extLst>
                <a:ext uri="{FF2B5EF4-FFF2-40B4-BE49-F238E27FC236}">
                  <a16:creationId xmlns:a16="http://schemas.microsoft.com/office/drawing/2014/main" id="{F8CECFC0-4D99-456F-B053-DEE0083F992B}"/>
                </a:ext>
              </a:extLst>
            </p:cNvPr>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Tree>
    <p:extLst>
      <p:ext uri="{BB962C8B-B14F-4D97-AF65-F5344CB8AC3E}">
        <p14:creationId xmlns:p14="http://schemas.microsoft.com/office/powerpoint/2010/main" val="278566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7" name="Text Box 34"/>
          <p:cNvSpPr txBox="1">
            <a:spLocks noChangeArrowheads="1"/>
          </p:cNvSpPr>
          <p:nvPr userDrawn="1"/>
        </p:nvSpPr>
        <p:spPr bwMode="auto">
          <a:xfrm>
            <a:off x="757146" y="6533104"/>
            <a:ext cx="2550698" cy="215444"/>
          </a:xfrm>
          <a:prstGeom prst="rect">
            <a:avLst/>
          </a:prstGeom>
          <a:noFill/>
          <a:ln w="9525">
            <a:noFill/>
            <a:miter lim="800000"/>
            <a:headEnd/>
            <a:tailEnd/>
          </a:ln>
          <a:effectLst/>
        </p:spPr>
        <p:txBody>
          <a:bodyPr wrap="none">
            <a:spAutoFit/>
          </a:bodyPr>
          <a:lstStyle/>
          <a:p>
            <a:pPr algn="r">
              <a:lnSpc>
                <a:spcPct val="100000"/>
              </a:lnSpc>
              <a:spcAft>
                <a:spcPct val="0"/>
              </a:spcAft>
              <a:buClrTx/>
            </a:pPr>
            <a:r>
              <a:rPr lang="en-US" altLang="en-US" sz="800" b="0" dirty="0">
                <a:solidFill>
                  <a:schemeClr val="tx1">
                    <a:lumMod val="50000"/>
                    <a:lumOff val="50000"/>
                  </a:schemeClr>
                </a:solidFill>
                <a:latin typeface="Arial" pitchFamily="34" charset="0"/>
                <a:cs typeface="Arial" pitchFamily="34" charset="0"/>
              </a:rPr>
              <a:t>© 2018</a:t>
            </a:r>
            <a:r>
              <a:rPr lang="en-US" altLang="en-US" sz="800" b="0" baseline="0" dirty="0">
                <a:solidFill>
                  <a:schemeClr val="tx1">
                    <a:lumMod val="50000"/>
                    <a:lumOff val="50000"/>
                  </a:schemeClr>
                </a:solidFill>
                <a:latin typeface="Arial" pitchFamily="34" charset="0"/>
                <a:cs typeface="Arial" pitchFamily="34" charset="0"/>
              </a:rPr>
              <a:t> </a:t>
            </a:r>
            <a:r>
              <a:rPr lang="en-US" altLang="en-US" sz="800" b="0" dirty="0">
                <a:solidFill>
                  <a:schemeClr val="tx1">
                    <a:lumMod val="50000"/>
                    <a:lumOff val="50000"/>
                  </a:schemeClr>
                </a:solidFill>
                <a:latin typeface="Arial" pitchFamily="34" charset="0"/>
                <a:cs typeface="Arial" pitchFamily="34" charset="0"/>
              </a:rPr>
              <a:t>The MITRE Corporation. All rights reserved.</a:t>
            </a:r>
          </a:p>
        </p:txBody>
      </p:sp>
      <p:sp>
        <p:nvSpPr>
          <p:cNvPr id="8" name="Rectangle 4"/>
          <p:cNvSpPr>
            <a:spLocks noGrp="1" noChangeArrowheads="1"/>
          </p:cNvSpPr>
          <p:nvPr>
            <p:ph type="subTitle" idx="1" hasCustomPrompt="1"/>
          </p:nvPr>
        </p:nvSpPr>
        <p:spPr>
          <a:xfrm>
            <a:off x="783116" y="2568939"/>
            <a:ext cx="4602163" cy="389922"/>
          </a:xfrm>
        </p:spPr>
        <p:txBody>
          <a:bodyPr anchor="ctr"/>
          <a:lstStyle>
            <a:lvl1pPr marL="0" indent="0">
              <a:buFont typeface="Wingdings" pitchFamily="2" charset="2"/>
              <a:buNone/>
              <a:defRPr b="1" spc="0" baseline="0">
                <a:solidFill>
                  <a:schemeClr val="tx2"/>
                </a:solidFill>
                <a:latin typeface="Arial" pitchFamily="34" charset="0"/>
                <a:cs typeface="Arial"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Arial" pitchFamily="34" charset="0"/>
                <a:cs typeface="Arial" pitchFamily="34" charset="0"/>
              </a:defRPr>
            </a:lvl1pPr>
          </a:lstStyle>
          <a:p>
            <a:r>
              <a:rPr lang="en-US" dirty="0"/>
              <a:t>Title here</a:t>
            </a: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cxnSp>
        <p:nvCxnSpPr>
          <p:cNvPr id="16" name="Straight Connector 15"/>
          <p:cNvCxnSpPr/>
          <p:nvPr userDrawn="1"/>
        </p:nvCxnSpPr>
        <p:spPr bwMode="auto">
          <a:xfrm>
            <a:off x="823649" y="6534227"/>
            <a:ext cx="7944793"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00433" y="6250820"/>
            <a:ext cx="670505" cy="243820"/>
          </a:xfrm>
          <a:prstGeom prst="rect">
            <a:avLst/>
          </a:prstGeom>
        </p:spPr>
      </p:pic>
      <p:sp>
        <p:nvSpPr>
          <p:cNvPr id="11" name="TextBox 10"/>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3" name="Group 12"/>
          <p:cNvGrpSpPr/>
          <p:nvPr userDrawn="1"/>
        </p:nvGrpSpPr>
        <p:grpSpPr>
          <a:xfrm>
            <a:off x="81480" y="0"/>
            <a:ext cx="99589" cy="6858000"/>
            <a:chOff x="0" y="0"/>
            <a:chExt cx="407324" cy="6858000"/>
          </a:xfrm>
        </p:grpSpPr>
        <p:sp>
          <p:nvSpPr>
            <p:cNvPr id="17" name="Rectangle 16"/>
            <p:cNvSpPr/>
            <p:nvPr/>
          </p:nvSpPr>
          <p:spPr bwMode="auto">
            <a:xfrm>
              <a:off x="0" y="0"/>
              <a:ext cx="407324" cy="2398143"/>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1"/>
                </a:solidFill>
                <a:effectLst/>
                <a:latin typeface="Arial" charset="0"/>
              </a:endParaRPr>
            </a:p>
          </p:txBody>
        </p:sp>
        <p:sp>
          <p:nvSpPr>
            <p:cNvPr id="18" name="Rectangle 17"/>
            <p:cNvSpPr/>
            <p:nvPr/>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dirty="0">
                <a:ln>
                  <a:noFill/>
                </a:ln>
                <a:solidFill>
                  <a:schemeClr val="tx2"/>
                </a:solidFill>
                <a:effectLst/>
                <a:latin typeface="Arial" charset="0"/>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Section Header Layout">
    <p:spTree>
      <p:nvGrpSpPr>
        <p:cNvPr id="1" name=""/>
        <p:cNvGrpSpPr/>
        <p:nvPr/>
      </p:nvGrpSpPr>
      <p:grpSpPr>
        <a:xfrm>
          <a:off x="0" y="0"/>
          <a:ext cx="0" cy="0"/>
          <a:chOff x="0" y="0"/>
          <a:chExt cx="0" cy="0"/>
        </a:xfrm>
      </p:grpSpPr>
      <p:pic>
        <p:nvPicPr>
          <p:cNvPr id="19" name="Picture 1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89467" y="6509438"/>
            <a:ext cx="670505" cy="243820"/>
          </a:xfrm>
          <a:prstGeom prst="rect">
            <a:avLst/>
          </a:prstGeom>
        </p:spPr>
      </p:pic>
      <p:sp>
        <p:nvSpPr>
          <p:cNvPr id="20" name="TextBox 19"/>
          <p:cNvSpPr txBox="1"/>
          <p:nvPr userDrawn="1"/>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3" name="Group 2"/>
          <p:cNvGrpSpPr/>
          <p:nvPr userDrawn="1"/>
        </p:nvGrpSpPr>
        <p:grpSpPr>
          <a:xfrm>
            <a:off x="803562" y="2057400"/>
            <a:ext cx="7536873"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923636" y="2424417"/>
            <a:ext cx="7333674"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grpSp>
        <p:nvGrpSpPr>
          <p:cNvPr id="15" name="Group 14"/>
          <p:cNvGrpSpPr/>
          <p:nvPr userDrawn="1"/>
        </p:nvGrpSpPr>
        <p:grpSpPr>
          <a:xfrm>
            <a:off x="81480" y="0"/>
            <a:ext cx="99589" cy="6858000"/>
            <a:chOff x="1" y="0"/>
            <a:chExt cx="380999" cy="6858000"/>
          </a:xfrm>
        </p:grpSpPr>
        <p:sp>
          <p:nvSpPr>
            <p:cNvPr id="16" name="Rectangle 15"/>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1" name="Rectangle 20"/>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27" name="Group 26"/>
          <p:cNvGrpSpPr/>
          <p:nvPr userDrawn="1"/>
        </p:nvGrpSpPr>
        <p:grpSpPr>
          <a:xfrm>
            <a:off x="8961423" y="0"/>
            <a:ext cx="99589" cy="6858000"/>
            <a:chOff x="1" y="0"/>
            <a:chExt cx="380999" cy="6858000"/>
          </a:xfrm>
        </p:grpSpPr>
        <p:sp>
          <p:nvSpPr>
            <p:cNvPr id="28" name="Rectangle 27"/>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9" name="Rectangle 28"/>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Tree>
    <p:extLst>
      <p:ext uri="{BB962C8B-B14F-4D97-AF65-F5344CB8AC3E}">
        <p14:creationId xmlns:p14="http://schemas.microsoft.com/office/powerpoint/2010/main" val="348184138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23666622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4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9E1AE-2D0B-4241-8DAC-76DB425687E6}"/>
              </a:ext>
            </a:extLst>
          </p:cNvPr>
          <p:cNvSpPr>
            <a:spLocks noGrp="1"/>
          </p:cNvSpPr>
          <p:nvPr>
            <p:ph type="title"/>
          </p:nvPr>
        </p:nvSpPr>
        <p:spPr>
          <a:xfrm>
            <a:off x="462336" y="365761"/>
            <a:ext cx="8427541" cy="75025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EA7DC7E0-961C-4A00-8B0B-83ECF8E3C463}"/>
              </a:ext>
            </a:extLst>
          </p:cNvPr>
          <p:cNvSpPr>
            <a:spLocks noGrp="1"/>
          </p:cNvSpPr>
          <p:nvPr>
            <p:ph idx="1" hasCustomPrompt="1"/>
          </p:nvPr>
        </p:nvSpPr>
        <p:spPr>
          <a:xfrm>
            <a:off x="462337" y="1371602"/>
            <a:ext cx="8427540" cy="4794737"/>
          </a:xfrm>
        </p:spPr>
        <p:txBody>
          <a:bodyPr/>
          <a:lstStyle>
            <a:lvl1pPr marL="231202" indent="-231202" algn="l" defTabSz="912139" rtl="0" eaLnBrk="1" latinLnBrk="0" hangingPunct="1">
              <a:spcBef>
                <a:spcPts val="0"/>
              </a:spcBef>
              <a:spcAft>
                <a:spcPts val="599"/>
              </a:spcAft>
              <a:buClr>
                <a:schemeClr val="tx2"/>
              </a:buClr>
              <a:buSzPct val="120000"/>
              <a:buFont typeface="Wingdings" pitchFamily="2" charset="2"/>
              <a:buChar char="§"/>
              <a:defRPr lang="en-US" sz="1800" b="1" kern="1200" dirty="0" smtClean="0">
                <a:solidFill>
                  <a:schemeClr val="tx1"/>
                </a:solidFill>
                <a:latin typeface="Arial" panose="020B0604020202020204" pitchFamily="34" charset="0"/>
                <a:ea typeface="Tahoma" panose="020B0604030504040204" pitchFamily="34" charset="0"/>
                <a:cs typeface="Arial" panose="020B0604020202020204" pitchFamily="34" charset="0"/>
              </a:defRPr>
            </a:lvl1pPr>
            <a:lvl2pPr marL="514662" marR="0" indent="-228035" algn="l" defTabSz="912139" rtl="0" eaLnBrk="1" fontAlgn="auto" latinLnBrk="0" hangingPunct="1">
              <a:lnSpc>
                <a:spcPct val="90000"/>
              </a:lnSpc>
              <a:spcBef>
                <a:spcPts val="0"/>
              </a:spcBef>
              <a:spcAft>
                <a:spcPts val="599"/>
              </a:spcAft>
              <a:buClr>
                <a:schemeClr val="tx2"/>
              </a:buClr>
              <a:buSzTx/>
              <a:buFont typeface="Arial" pitchFamily="34" charset="0"/>
              <a:buChar char="–"/>
              <a:tabLst/>
              <a:defRPr lang="en-US" sz="1800" kern="12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745864" indent="-231202" algn="l" defTabSz="912139" rtl="0" eaLnBrk="1" latinLnBrk="0" hangingPunct="1">
              <a:spcBef>
                <a:spcPts val="0"/>
              </a:spcBef>
              <a:spcAft>
                <a:spcPts val="599"/>
              </a:spcAft>
              <a:buClr>
                <a:schemeClr val="tx2"/>
              </a:buClr>
              <a:buSzPct val="110000"/>
              <a:buFont typeface="Wingdings" pitchFamily="2" charset="2"/>
              <a:buChar char="§"/>
              <a:defRPr lang="en-US" sz="1800" kern="1200" smtClean="0">
                <a:solidFill>
                  <a:schemeClr val="tx1"/>
                </a:solidFill>
                <a:latin typeface="Arial" panose="020B0604020202020204" pitchFamily="34" charset="0"/>
                <a:ea typeface="Tahoma" panose="020B0604030504040204" pitchFamily="34" charset="0"/>
                <a:cs typeface="Arial" panose="020B0604020202020204" pitchFamily="34" charset="0"/>
              </a:defRPr>
            </a:lvl3pPr>
            <a:lvl4pPr marL="454286" indent="0" algn="l" defTabSz="912139" rtl="0" eaLnBrk="1" latinLnBrk="0" hangingPunct="1">
              <a:spcBef>
                <a:spcPts val="0"/>
              </a:spcBef>
              <a:spcAft>
                <a:spcPts val="599"/>
              </a:spcAft>
              <a:buClr>
                <a:schemeClr val="tx2"/>
              </a:buClr>
              <a:buNone/>
              <a:defRPr lang="en-US" sz="1800" b="0" kern="1200" smtClean="0">
                <a:solidFill>
                  <a:schemeClr val="tx1"/>
                </a:solidFill>
                <a:latin typeface="Arial" panose="020B0604020202020204" pitchFamily="34" charset="0"/>
                <a:ea typeface="Tahoma" panose="020B0604030504040204" pitchFamily="34" charset="0"/>
                <a:cs typeface="Arial" panose="020B0604020202020204" pitchFamily="34" charset="0"/>
              </a:defRPr>
            </a:lvl4pPr>
            <a:lvl5pPr algn="l" defTabSz="912139" rtl="0" eaLnBrk="1" latinLnBrk="0" hangingPunct="1">
              <a:spcBef>
                <a:spcPts val="0"/>
              </a:spcBef>
              <a:spcAft>
                <a:spcPts val="599"/>
              </a:spcAft>
              <a:buClr>
                <a:schemeClr val="tx2"/>
              </a:buClr>
              <a:defRPr lang="en-US" sz="1995" b="1" kern="1200">
                <a:solidFill>
                  <a:schemeClr val="tx1"/>
                </a:solidFill>
                <a:latin typeface="Arial" pitchFamily="34" charset="0"/>
                <a:ea typeface="Verdana" pitchFamily="34" charset="0"/>
                <a:cs typeface="Arial" pitchFamily="34" charset="0"/>
              </a:defRPr>
            </a:lvl5pPr>
          </a:lstStyle>
          <a:p>
            <a:pPr marL="231202" lvl="0" indent="-231202" defTabSz="912139">
              <a:spcBef>
                <a:spcPts val="0"/>
              </a:spcBef>
              <a:spcAft>
                <a:spcPts val="599"/>
              </a:spcAft>
              <a:buClr>
                <a:schemeClr val="tx2"/>
              </a:buClr>
              <a:buSzPct val="120000"/>
              <a:buFont typeface="Wingdings" pitchFamily="2" charset="2"/>
              <a:buChar char="§"/>
            </a:pPr>
            <a:r>
              <a:rPr lang="en-US"/>
              <a:t>Edit Master text styles</a:t>
            </a:r>
          </a:p>
          <a:p>
            <a:pPr marL="514662" lvl="1" indent="-228035" defTabSz="912139">
              <a:spcBef>
                <a:spcPts val="0"/>
              </a:spcBef>
              <a:spcAft>
                <a:spcPts val="599"/>
              </a:spcAft>
              <a:buClr>
                <a:schemeClr val="tx2"/>
              </a:buClr>
              <a:buChar char="–"/>
            </a:pPr>
            <a:r>
              <a:rPr lang="en-US"/>
              <a:t>Second level</a:t>
            </a:r>
          </a:p>
          <a:p>
            <a:pPr marL="745864" lvl="2" indent="-231202" defTabSz="912139">
              <a:spcBef>
                <a:spcPts val="0"/>
              </a:spcBef>
              <a:spcAft>
                <a:spcPts val="599"/>
              </a:spcAft>
              <a:buClr>
                <a:schemeClr val="tx2"/>
              </a:buClr>
              <a:buSzPct val="110000"/>
              <a:buFont typeface="Wingdings" pitchFamily="2" charset="2"/>
              <a:buChar char="§"/>
            </a:pPr>
            <a:r>
              <a:rPr lang="en-US"/>
              <a:t>Third level</a:t>
            </a:r>
          </a:p>
          <a:p>
            <a:pPr marL="685488" lvl="3" indent="-231202" defTabSz="912139">
              <a:spcBef>
                <a:spcPts val="0"/>
              </a:spcBef>
              <a:spcAft>
                <a:spcPts val="599"/>
              </a:spcAft>
              <a:buClr>
                <a:schemeClr val="tx2"/>
              </a:buClr>
              <a:buSzPct val="120000"/>
              <a:buFont typeface="Wingdings" pitchFamily="2" charset="2"/>
              <a:buChar char="§"/>
            </a:pPr>
            <a:endParaRPr lang="en-US"/>
          </a:p>
        </p:txBody>
      </p:sp>
      <p:sp>
        <p:nvSpPr>
          <p:cNvPr id="5" name="Footer Placeholder 4">
            <a:extLst>
              <a:ext uri="{FF2B5EF4-FFF2-40B4-BE49-F238E27FC236}">
                <a16:creationId xmlns:a16="http://schemas.microsoft.com/office/drawing/2014/main" id="{23EC0F36-D4CB-468E-9966-B9986B20A44E}"/>
              </a:ext>
            </a:extLst>
          </p:cNvPr>
          <p:cNvSpPr>
            <a:spLocks noGrp="1"/>
          </p:cNvSpPr>
          <p:nvPr>
            <p:ph type="ftr" sz="quarter" idx="11"/>
          </p:nvPr>
        </p:nvSpPr>
        <p:spPr>
          <a:xfrm>
            <a:off x="462336" y="6466542"/>
            <a:ext cx="5652714" cy="239059"/>
          </a:xfrm>
        </p:spPr>
        <p:txBody>
          <a:bodyPr/>
          <a:lstStyle>
            <a:lvl1pPr algn="l">
              <a:defRPr/>
            </a:lvl1pPr>
          </a:lstStyle>
          <a:p>
            <a:r>
              <a:rPr lang="en-US" altLang="en-US">
                <a:solidFill>
                  <a:schemeClr val="tx1">
                    <a:lumMod val="50000"/>
                    <a:lumOff val="50000"/>
                  </a:schemeClr>
                </a:solidFill>
                <a:latin typeface="Arial" pitchFamily="34" charset="0"/>
                <a:cs typeface="Arial" pitchFamily="34" charset="0"/>
              </a:rPr>
              <a:t>© 2019 The MITRE Corporation. All rights reserved. For internal use only.</a:t>
            </a:r>
            <a:endParaRPr lang="en-US" dirty="0">
              <a:solidFill>
                <a:schemeClr val="tx1">
                  <a:lumMod val="50000"/>
                  <a:lumOff val="50000"/>
                </a:schemeClr>
              </a:solidFill>
              <a:latin typeface="Arial" pitchFamily="34" charset="0"/>
              <a:cs typeface="Arial" pitchFamily="34" charset="0"/>
            </a:endParaRPr>
          </a:p>
        </p:txBody>
      </p:sp>
      <p:sp>
        <p:nvSpPr>
          <p:cNvPr id="7" name="Slide Number Placeholder 5">
            <a:extLst>
              <a:ext uri="{FF2B5EF4-FFF2-40B4-BE49-F238E27FC236}">
                <a16:creationId xmlns:a16="http://schemas.microsoft.com/office/drawing/2014/main" id="{B53F2848-DF32-4C59-B04B-EBFD963B2F8D}"/>
              </a:ext>
            </a:extLst>
          </p:cNvPr>
          <p:cNvSpPr>
            <a:spLocks noGrp="1"/>
          </p:cNvSpPr>
          <p:nvPr>
            <p:ph type="sldNum" sz="quarter" idx="12"/>
          </p:nvPr>
        </p:nvSpPr>
        <p:spPr>
          <a:xfrm>
            <a:off x="7706297" y="55601"/>
            <a:ext cx="1324257" cy="252626"/>
          </a:xfrm>
          <a:prstGeom prst="rect">
            <a:avLst/>
          </a:prstGeom>
          <a:ln>
            <a:noFill/>
          </a:ln>
        </p:spPr>
        <p:txBody>
          <a:bodyPr/>
          <a:lstStyle>
            <a:lvl1pPr algn="r">
              <a:defRPr sz="900">
                <a:solidFill>
                  <a:schemeClr val="bg1">
                    <a:lumMod val="50000"/>
                  </a:schemeClr>
                </a:solidFill>
              </a:defRPr>
            </a:lvl1pPr>
          </a:lstStyle>
          <a:p>
            <a:r>
              <a:rPr lang="en-US">
                <a:latin typeface="Arial" pitchFamily="34" charset="0"/>
              </a:rPr>
              <a:t>| </a:t>
            </a:r>
            <a:fld id="{295008BC-DA31-4D19-837B-EFA4386B05F5}" type="slidenum">
              <a:rPr lang="en-US" smtClean="0">
                <a:latin typeface="Arial" pitchFamily="34" charset="0"/>
              </a:rPr>
              <a:pPr/>
              <a:t>‹#›</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882252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2400"/>
              </a:lnSpc>
              <a:defRPr lang="en-US"/>
            </a:lvl1pPr>
          </a:lstStyle>
          <a:p>
            <a:r>
              <a:rPr lang="en-US"/>
              <a:t>Click to edit Master title style</a:t>
            </a:r>
          </a:p>
        </p:txBody>
      </p:sp>
    </p:spTree>
    <p:extLst>
      <p:ext uri="{BB962C8B-B14F-4D97-AF65-F5344CB8AC3E}">
        <p14:creationId xmlns:p14="http://schemas.microsoft.com/office/powerpoint/2010/main" val="1786163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
        <p:nvSpPr>
          <p:cNvPr id="8" name="Text Placeholder 2"/>
          <p:cNvSpPr>
            <a:spLocks noGrp="1"/>
          </p:cNvSpPr>
          <p:nvPr>
            <p:ph idx="1"/>
          </p:nvPr>
        </p:nvSpPr>
        <p:spPr>
          <a:xfrm>
            <a:off x="609600" y="1447800"/>
            <a:ext cx="8229600" cy="4678363"/>
          </a:xfrm>
          <a:prstGeom prst="rect">
            <a:avLst/>
          </a:prstGeom>
        </p:spPr>
        <p:txBody>
          <a:bodyPr vert="horz" lIns="91440" tIns="45720" rIns="91440" bIns="45720" rtlCol="0">
            <a:normAutofit/>
          </a:bodyPr>
          <a:lstStyle>
            <a:lvl1pPr>
              <a:spcAft>
                <a:spcPts val="600"/>
              </a:spcAft>
              <a:defRPr lang="en-US" smtClean="0"/>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a:t>Edit Master text styles</a:t>
            </a:r>
          </a:p>
        </p:txBody>
      </p:sp>
    </p:spTree>
    <p:extLst>
      <p:ext uri="{BB962C8B-B14F-4D97-AF65-F5344CB8AC3E}">
        <p14:creationId xmlns:p14="http://schemas.microsoft.com/office/powerpoint/2010/main" val="4117781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1_Section Header Layout">
    <p:spTree>
      <p:nvGrpSpPr>
        <p:cNvPr id="1" name=""/>
        <p:cNvGrpSpPr/>
        <p:nvPr/>
      </p:nvGrpSpPr>
      <p:grpSpPr>
        <a:xfrm>
          <a:off x="0" y="0"/>
          <a:ext cx="0" cy="0"/>
          <a:chOff x="0" y="0"/>
          <a:chExt cx="0" cy="0"/>
        </a:xfrm>
      </p:grpSpPr>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89467" y="6509438"/>
            <a:ext cx="670505" cy="243820"/>
          </a:xfrm>
          <a:prstGeom prst="rect">
            <a:avLst/>
          </a:prstGeom>
        </p:spPr>
      </p:pic>
      <p:sp>
        <p:nvSpPr>
          <p:cNvPr id="20" name="TextBox 19"/>
          <p:cNvSpPr txBox="1"/>
          <p:nvPr/>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3" name="Group 2"/>
          <p:cNvGrpSpPr/>
          <p:nvPr/>
        </p:nvGrpSpPr>
        <p:grpSpPr>
          <a:xfrm>
            <a:off x="803562" y="2057400"/>
            <a:ext cx="7536873" cy="2743200"/>
            <a:chOff x="685800" y="2057400"/>
            <a:chExt cx="10744200" cy="2743200"/>
          </a:xfrm>
        </p:grpSpPr>
        <p:cxnSp>
          <p:nvCxnSpPr>
            <p:cNvPr id="24" name="Straight Connector 23"/>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sp>
        <p:nvSpPr>
          <p:cNvPr id="26" name="Rectangle 9"/>
          <p:cNvSpPr>
            <a:spLocks noGrp="1" noChangeArrowheads="1"/>
          </p:cNvSpPr>
          <p:nvPr>
            <p:ph type="ctrTitle" sz="quarter" hasCustomPrompt="1"/>
          </p:nvPr>
        </p:nvSpPr>
        <p:spPr>
          <a:xfrm>
            <a:off x="923636" y="2424417"/>
            <a:ext cx="7333674" cy="2013359"/>
          </a:xfrm>
        </p:spPr>
        <p:txBody>
          <a:bodyPr anchor="ctr" anchorCtr="0">
            <a:noAutofit/>
          </a:bodyPr>
          <a:lstStyle>
            <a:lvl1pPr algn="ctr">
              <a:lnSpc>
                <a:spcPts val="4400"/>
              </a:lnSpc>
              <a:defRPr sz="3600" b="1">
                <a:solidFill>
                  <a:schemeClr val="tx2"/>
                </a:solidFill>
                <a:latin typeface="Arial" pitchFamily="34" charset="0"/>
                <a:cs typeface="Times New Roman" pitchFamily="18" charset="0"/>
              </a:defRPr>
            </a:lvl1pPr>
          </a:lstStyle>
          <a:p>
            <a:r>
              <a:rPr lang="en-US" dirty="0"/>
              <a:t>Divider Slide – Section Title here</a:t>
            </a:r>
          </a:p>
        </p:txBody>
      </p:sp>
      <p:grpSp>
        <p:nvGrpSpPr>
          <p:cNvPr id="15" name="Group 14"/>
          <p:cNvGrpSpPr/>
          <p:nvPr/>
        </p:nvGrpSpPr>
        <p:grpSpPr>
          <a:xfrm>
            <a:off x="81480" y="0"/>
            <a:ext cx="99589" cy="6858000"/>
            <a:chOff x="1" y="0"/>
            <a:chExt cx="380999" cy="6858000"/>
          </a:xfrm>
        </p:grpSpPr>
        <p:sp>
          <p:nvSpPr>
            <p:cNvPr id="16" name="Rectangle 15"/>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1" name="Rectangle 20"/>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27" name="Group 26"/>
          <p:cNvGrpSpPr/>
          <p:nvPr/>
        </p:nvGrpSpPr>
        <p:grpSpPr>
          <a:xfrm>
            <a:off x="8961423" y="0"/>
            <a:ext cx="99589" cy="6858000"/>
            <a:chOff x="1" y="0"/>
            <a:chExt cx="380999" cy="6858000"/>
          </a:xfrm>
        </p:grpSpPr>
        <p:sp>
          <p:nvSpPr>
            <p:cNvPr id="28" name="Rectangle 27"/>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29" name="Rectangle 28"/>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pic>
        <p:nvPicPr>
          <p:cNvPr id="14" name="Picture 13">
            <a:extLst>
              <a:ext uri="{FF2B5EF4-FFF2-40B4-BE49-F238E27FC236}">
                <a16:creationId xmlns:a16="http://schemas.microsoft.com/office/drawing/2014/main" id="{C7A6EAB7-0E74-46C1-B422-EA41AAB0228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889467" y="6509438"/>
            <a:ext cx="670505" cy="243820"/>
          </a:xfrm>
          <a:prstGeom prst="rect">
            <a:avLst/>
          </a:prstGeom>
        </p:spPr>
      </p:pic>
      <p:sp>
        <p:nvSpPr>
          <p:cNvPr id="17" name="TextBox 16">
            <a:extLst>
              <a:ext uri="{FF2B5EF4-FFF2-40B4-BE49-F238E27FC236}">
                <a16:creationId xmlns:a16="http://schemas.microsoft.com/office/drawing/2014/main" id="{75573D19-C4E4-48F3-846F-047CC4ADF6B0}"/>
              </a:ext>
            </a:extLst>
          </p:cNvPr>
          <p:cNvSpPr txBox="1"/>
          <p:nvPr userDrawn="1"/>
        </p:nvSpPr>
        <p:spPr>
          <a:xfrm>
            <a:off x="7139704"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grpSp>
        <p:nvGrpSpPr>
          <p:cNvPr id="18" name="Group 17">
            <a:extLst>
              <a:ext uri="{FF2B5EF4-FFF2-40B4-BE49-F238E27FC236}">
                <a16:creationId xmlns:a16="http://schemas.microsoft.com/office/drawing/2014/main" id="{B871AB5D-FC1C-4EF5-BAE9-9B3B80A0AAB9}"/>
              </a:ext>
            </a:extLst>
          </p:cNvPr>
          <p:cNvGrpSpPr/>
          <p:nvPr userDrawn="1"/>
        </p:nvGrpSpPr>
        <p:grpSpPr>
          <a:xfrm>
            <a:off x="803562" y="2057400"/>
            <a:ext cx="7536873" cy="2743200"/>
            <a:chOff x="685800" y="2057400"/>
            <a:chExt cx="10744200" cy="2743200"/>
          </a:xfrm>
        </p:grpSpPr>
        <p:cxnSp>
          <p:nvCxnSpPr>
            <p:cNvPr id="22" name="Straight Connector 21">
              <a:extLst>
                <a:ext uri="{FF2B5EF4-FFF2-40B4-BE49-F238E27FC236}">
                  <a16:creationId xmlns:a16="http://schemas.microsoft.com/office/drawing/2014/main" id="{02E0EF1F-8762-4574-A87A-68007FD5D587}"/>
                </a:ext>
              </a:extLst>
            </p:cNvPr>
            <p:cNvCxnSpPr/>
            <p:nvPr userDrawn="1"/>
          </p:nvCxnSpPr>
          <p:spPr>
            <a:xfrm>
              <a:off x="685800" y="20574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E6A71E5-C880-4995-98F5-EA82297EA584}"/>
                </a:ext>
              </a:extLst>
            </p:cNvPr>
            <p:cNvCxnSpPr/>
            <p:nvPr userDrawn="1"/>
          </p:nvCxnSpPr>
          <p:spPr>
            <a:xfrm>
              <a:off x="685800" y="4800600"/>
              <a:ext cx="10744200" cy="0"/>
            </a:xfrm>
            <a:prstGeom prst="line">
              <a:avLst/>
            </a:prstGeom>
            <a:ln>
              <a:gradFill flip="none" rotWithShape="1">
                <a:gsLst>
                  <a:gs pos="0">
                    <a:schemeClr val="accent1">
                      <a:lumMod val="5000"/>
                      <a:lumOff val="95000"/>
                    </a:schemeClr>
                  </a:gs>
                  <a:gs pos="26000">
                    <a:schemeClr val="tx2"/>
                  </a:gs>
                  <a:gs pos="77000">
                    <a:schemeClr val="tx2"/>
                  </a:gs>
                  <a:gs pos="100000">
                    <a:schemeClr val="bg1"/>
                  </a:gs>
                </a:gsLst>
                <a:lin ang="0" scaled="1"/>
                <a:tileRect/>
              </a:gradFill>
            </a:ln>
          </p:spPr>
          <p:style>
            <a:lnRef idx="1">
              <a:schemeClr val="accent1"/>
            </a:lnRef>
            <a:fillRef idx="0">
              <a:schemeClr val="accent1"/>
            </a:fillRef>
            <a:effectRef idx="0">
              <a:schemeClr val="accent1"/>
            </a:effectRef>
            <a:fontRef idx="minor">
              <a:schemeClr val="tx1"/>
            </a:fontRef>
          </p:style>
        </p:cxnSp>
      </p:grpSp>
      <p:grpSp>
        <p:nvGrpSpPr>
          <p:cNvPr id="30" name="Group 29">
            <a:extLst>
              <a:ext uri="{FF2B5EF4-FFF2-40B4-BE49-F238E27FC236}">
                <a16:creationId xmlns:a16="http://schemas.microsoft.com/office/drawing/2014/main" id="{816AB198-835C-4306-8654-3B66506EFC71}"/>
              </a:ext>
            </a:extLst>
          </p:cNvPr>
          <p:cNvGrpSpPr/>
          <p:nvPr userDrawn="1"/>
        </p:nvGrpSpPr>
        <p:grpSpPr>
          <a:xfrm>
            <a:off x="81480" y="0"/>
            <a:ext cx="99589" cy="6858000"/>
            <a:chOff x="1" y="0"/>
            <a:chExt cx="380999" cy="6858000"/>
          </a:xfrm>
        </p:grpSpPr>
        <p:sp>
          <p:nvSpPr>
            <p:cNvPr id="31" name="Rectangle 30">
              <a:extLst>
                <a:ext uri="{FF2B5EF4-FFF2-40B4-BE49-F238E27FC236}">
                  <a16:creationId xmlns:a16="http://schemas.microsoft.com/office/drawing/2014/main" id="{6AB192B3-00FC-4F38-A8B0-346DC7C832DB}"/>
                </a:ext>
              </a:extLst>
            </p:cNvPr>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4F524BFE-F929-4667-B312-8F2509EBD9D9}"/>
                </a:ext>
              </a:extLst>
            </p:cNvPr>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33" name="Group 32">
            <a:extLst>
              <a:ext uri="{FF2B5EF4-FFF2-40B4-BE49-F238E27FC236}">
                <a16:creationId xmlns:a16="http://schemas.microsoft.com/office/drawing/2014/main" id="{070EE27F-F0BA-4723-984F-8F0971FC2C99}"/>
              </a:ext>
            </a:extLst>
          </p:cNvPr>
          <p:cNvGrpSpPr/>
          <p:nvPr userDrawn="1"/>
        </p:nvGrpSpPr>
        <p:grpSpPr>
          <a:xfrm>
            <a:off x="8961423" y="0"/>
            <a:ext cx="99589" cy="6858000"/>
            <a:chOff x="1" y="0"/>
            <a:chExt cx="380999" cy="6858000"/>
          </a:xfrm>
        </p:grpSpPr>
        <p:sp>
          <p:nvSpPr>
            <p:cNvPr id="34" name="Rectangle 33">
              <a:extLst>
                <a:ext uri="{FF2B5EF4-FFF2-40B4-BE49-F238E27FC236}">
                  <a16:creationId xmlns:a16="http://schemas.microsoft.com/office/drawing/2014/main" id="{96E7659A-EDE8-4462-9C68-FB9C967D24F1}"/>
                </a:ext>
              </a:extLst>
            </p:cNvPr>
            <p:cNvSpPr/>
            <p:nvPr/>
          </p:nvSpPr>
          <p:spPr bwMode="auto">
            <a:xfrm>
              <a:off x="1" y="0"/>
              <a:ext cx="380999" cy="32766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5B1E5785-7EC4-4F7E-823F-24AD8AFD12ED}"/>
                </a:ext>
              </a:extLst>
            </p:cNvPr>
            <p:cNvSpPr/>
            <p:nvPr/>
          </p:nvSpPr>
          <p:spPr bwMode="auto">
            <a:xfrm>
              <a:off x="1" y="3505200"/>
              <a:ext cx="380999" cy="33528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Tree>
    <p:extLst>
      <p:ext uri="{BB962C8B-B14F-4D97-AF65-F5344CB8AC3E}">
        <p14:creationId xmlns:p14="http://schemas.microsoft.com/office/powerpoint/2010/main" val="2845154541"/>
      </p:ext>
    </p:extLst>
  </p:cSld>
  <p:clrMapOvr>
    <a:masterClrMapping/>
  </p:clrMapOvr>
  <p:extLst>
    <p:ext uri="{DCECCB84-F9BA-43D5-87BE-67443E8EF086}">
      <p15:sldGuideLst xmlns:p15="http://schemas.microsoft.com/office/powerpoint/2012/main">
        <p15:guide id="3" orient="horz" pos="2160" userDrawn="1">
          <p15:clr>
            <a:srgbClr val="FBAE40"/>
          </p15:clr>
        </p15:guide>
        <p15:guide id="4"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800600" y="1498596"/>
            <a:ext cx="4038600" cy="4525963"/>
          </a:xfrm>
        </p:spPr>
        <p:txBody>
          <a:bodyPr>
            <a:noAutofit/>
          </a:bodyPr>
          <a:lstStyle>
            <a:lvl1pPr>
              <a:defRPr sz="2000">
                <a:latin typeface="Arial" pitchFamily="34" charset="0"/>
              </a:defRPr>
            </a:lvl1pPr>
            <a:lvl2pPr>
              <a:defRPr sz="2000">
                <a:latin typeface="Arial" pitchFamily="34" charset="0"/>
              </a:defRPr>
            </a:lvl2pPr>
            <a:lvl3pPr>
              <a:defRPr sz="1800">
                <a:latin typeface="Arial" pitchFamily="34" charset="0"/>
              </a:defRPr>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364666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rmAutofit/>
          </a:bodyPr>
          <a:lstStyle>
            <a:lvl1pPr>
              <a:lnSpc>
                <a:spcPts val="3200"/>
              </a:lnSpc>
              <a:defRPr lang="en-US"/>
            </a:lvl1pPr>
          </a:lstStyle>
          <a:p>
            <a:r>
              <a:rPr lang="en-US"/>
              <a:t>Click to edit Master title style</a:t>
            </a:r>
          </a:p>
        </p:txBody>
      </p:sp>
    </p:spTree>
    <p:extLst>
      <p:ext uri="{BB962C8B-B14F-4D97-AF65-F5344CB8AC3E}">
        <p14:creationId xmlns:p14="http://schemas.microsoft.com/office/powerpoint/2010/main" val="65828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66699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No title and rule">
    <p:spTree>
      <p:nvGrpSpPr>
        <p:cNvPr id="1" name=""/>
        <p:cNvGrpSpPr/>
        <p:nvPr/>
      </p:nvGrpSpPr>
      <p:grpSpPr>
        <a:xfrm>
          <a:off x="0" y="0"/>
          <a:ext cx="0" cy="0"/>
          <a:chOff x="0" y="0"/>
          <a:chExt cx="0" cy="0"/>
        </a:xfrm>
      </p:grpSpPr>
      <p:sp>
        <p:nvSpPr>
          <p:cNvPr id="2" name="Rectangle 1"/>
          <p:cNvSpPr/>
          <p:nvPr/>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Rectangle 2">
            <a:extLst>
              <a:ext uri="{FF2B5EF4-FFF2-40B4-BE49-F238E27FC236}">
                <a16:creationId xmlns:a16="http://schemas.microsoft.com/office/drawing/2014/main" id="{F40FF261-CC72-49D1-90A9-B716262CCAB9}"/>
              </a:ext>
            </a:extLst>
          </p:cNvPr>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272237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slide - large image">
    <p:spTree>
      <p:nvGrpSpPr>
        <p:cNvPr id="1" name=""/>
        <p:cNvGrpSpPr/>
        <p:nvPr/>
      </p:nvGrpSpPr>
      <p:grpSpPr>
        <a:xfrm>
          <a:off x="0" y="0"/>
          <a:ext cx="0" cy="0"/>
          <a:chOff x="0" y="0"/>
          <a:chExt cx="0" cy="0"/>
        </a:xfrm>
      </p:grpSpPr>
      <p:sp>
        <p:nvSpPr>
          <p:cNvPr id="2" name="TextBox 1"/>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4" name="Rectangle 3"/>
          <p:cNvSpPr/>
          <p:nvPr/>
        </p:nvSpPr>
        <p:spPr>
          <a:xfrm>
            <a:off x="627132" y="6609685"/>
            <a:ext cx="4572000" cy="123111"/>
          </a:xfrm>
          <a:prstGeom prst="rect">
            <a:avLst/>
          </a:prstGeom>
        </p:spPr>
        <p:txBody>
          <a:bodyPr lIns="0" tIns="0" rIns="0" bIns="0">
            <a:spAutoFit/>
          </a:bodyPr>
          <a:lstStyle/>
          <a:p>
            <a:r>
              <a:rPr lang="en-US" altLang="en-US" sz="800" dirty="0">
                <a:solidFill>
                  <a:schemeClr val="tx1">
                    <a:lumMod val="50000"/>
                    <a:lumOff val="50000"/>
                  </a:schemeClr>
                </a:solidFill>
              </a:rPr>
              <a:t>© 2018 The MITRE Corporation. All rights reserved. For Internal MITRE Use.</a:t>
            </a:r>
            <a:endParaRPr lang="en-US" sz="800" dirty="0">
              <a:solidFill>
                <a:schemeClr val="tx1">
                  <a:lumMod val="50000"/>
                  <a:lumOff val="50000"/>
                </a:schemeClr>
              </a:solidFill>
            </a:endParaRPr>
          </a:p>
        </p:txBody>
      </p:sp>
      <p:sp>
        <p:nvSpPr>
          <p:cNvPr id="5" name="TextBox 4">
            <a:extLst>
              <a:ext uri="{FF2B5EF4-FFF2-40B4-BE49-F238E27FC236}">
                <a16:creationId xmlns:a16="http://schemas.microsoft.com/office/drawing/2014/main" id="{3726CE91-BCED-44B3-9A24-0594EA858332}"/>
              </a:ext>
            </a:extLst>
          </p:cNvPr>
          <p:cNvSpPr txBox="1"/>
          <p:nvPr userDrawn="1"/>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dirty="0">
                <a:solidFill>
                  <a:srgbClr val="C1CD23"/>
                </a:solidFill>
                <a:latin typeface="Arial" pitchFamily="34" charset="0"/>
              </a:rPr>
              <a:t>|</a:t>
            </a:r>
            <a:r>
              <a:rPr lang="en-US" sz="1000" dirty="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dirty="0">
                <a:latin typeface="Arial" pitchFamily="34" charset="0"/>
              </a:rPr>
              <a:t> </a:t>
            </a:r>
            <a:r>
              <a:rPr lang="en-US" sz="1000" dirty="0">
                <a:solidFill>
                  <a:srgbClr val="C1CD23"/>
                </a:solidFill>
                <a:latin typeface="Arial" pitchFamily="34" charset="0"/>
              </a:rPr>
              <a:t>|</a:t>
            </a:r>
            <a:r>
              <a:rPr lang="en-US" sz="1000" dirty="0">
                <a:ea typeface="Verdana" pitchFamily="34" charset="0"/>
                <a:cs typeface="Verdana" pitchFamily="34" charset="0"/>
              </a:rPr>
              <a:t> </a:t>
            </a:r>
          </a:p>
        </p:txBody>
      </p:sp>
      <p:pic>
        <p:nvPicPr>
          <p:cNvPr id="6" name="Picture 5">
            <a:extLst>
              <a:ext uri="{FF2B5EF4-FFF2-40B4-BE49-F238E27FC236}">
                <a16:creationId xmlns:a16="http://schemas.microsoft.com/office/drawing/2014/main" id="{DB884B43-8102-46B3-B677-D82A1859E79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7" name="Rectangle 6">
            <a:extLst>
              <a:ext uri="{FF2B5EF4-FFF2-40B4-BE49-F238E27FC236}">
                <a16:creationId xmlns:a16="http://schemas.microsoft.com/office/drawing/2014/main" id="{7F047B85-D515-4ED2-939F-98C4B8B78E22}"/>
              </a:ext>
            </a:extLst>
          </p:cNvPr>
          <p:cNvSpPr/>
          <p:nvPr userDrawn="1"/>
        </p:nvSpPr>
        <p:spPr>
          <a:xfrm>
            <a:off x="627132" y="6609685"/>
            <a:ext cx="4572000" cy="123111"/>
          </a:xfrm>
          <a:prstGeom prst="rect">
            <a:avLst/>
          </a:prstGeom>
        </p:spPr>
        <p:txBody>
          <a:bodyPr lIns="0" tIns="0" rIns="0" bIns="0">
            <a:spAutoFit/>
          </a:bodyPr>
          <a:lstStyle/>
          <a:p>
            <a:r>
              <a:rPr lang="en-US" altLang="en-US" sz="800" dirty="0">
                <a:solidFill>
                  <a:schemeClr val="tx1">
                    <a:lumMod val="50000"/>
                    <a:lumOff val="50000"/>
                  </a:schemeClr>
                </a:solidFill>
              </a:rPr>
              <a:t>© 2018 The MITRE Corporation. All rights reserved. For Internal MITRE Use.</a:t>
            </a:r>
            <a:endParaRPr lang="en-US" sz="800" dirty="0">
              <a:solidFill>
                <a:schemeClr val="tx1">
                  <a:lumMod val="50000"/>
                  <a:lumOff val="50000"/>
                </a:schemeClr>
              </a:solidFill>
            </a:endParaRPr>
          </a:p>
        </p:txBody>
      </p:sp>
    </p:spTree>
    <p:extLst>
      <p:ext uri="{BB962C8B-B14F-4D97-AF65-F5344CB8AC3E}">
        <p14:creationId xmlns:p14="http://schemas.microsoft.com/office/powerpoint/2010/main" val="2421694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inal Slide">
    <p:spTree>
      <p:nvGrpSpPr>
        <p:cNvPr id="1" name=""/>
        <p:cNvGrpSpPr/>
        <p:nvPr/>
      </p:nvGrpSpPr>
      <p:grpSpPr>
        <a:xfrm>
          <a:off x="0" y="0"/>
          <a:ext cx="0" cy="0"/>
          <a:chOff x="0" y="0"/>
          <a:chExt cx="0" cy="0"/>
        </a:xfrm>
      </p:grpSpPr>
      <p:sp>
        <p:nvSpPr>
          <p:cNvPr id="2" name="Rectangle 1"/>
          <p:cNvSpPr/>
          <p:nvPr/>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 name="Group 2"/>
          <p:cNvGrpSpPr/>
          <p:nvPr/>
        </p:nvGrpSpPr>
        <p:grpSpPr>
          <a:xfrm>
            <a:off x="2892387" y="4816914"/>
            <a:ext cx="3732451" cy="687607"/>
            <a:chOff x="2659017" y="4816914"/>
            <a:chExt cx="3732451" cy="687607"/>
          </a:xfrm>
        </p:grpSpPr>
        <p:pic>
          <p:nvPicPr>
            <p:cNvPr id="4" name="Picture 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5" name="Picture 4">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6" name="Picture 5">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7" name="Picture 6">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8" name="Picture 7">
              <a:hlinkClick r:id="rId10"/>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9" name="TextBox 8"/>
          <p:cNvSpPr txBox="1"/>
          <p:nvPr/>
        </p:nvSpPr>
        <p:spPr>
          <a:xfrm>
            <a:off x="1866123" y="2453953"/>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0" name="Picture 9"/>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3893878" y="1352972"/>
            <a:ext cx="1729468" cy="791415"/>
          </a:xfrm>
          <a:prstGeom prst="rect">
            <a:avLst/>
          </a:prstGeom>
        </p:spPr>
      </p:pic>
      <p:sp>
        <p:nvSpPr>
          <p:cNvPr id="11" name="Rectangle 10">
            <a:extLst>
              <a:ext uri="{FF2B5EF4-FFF2-40B4-BE49-F238E27FC236}">
                <a16:creationId xmlns:a16="http://schemas.microsoft.com/office/drawing/2014/main" id="{B63311F3-2C77-4D9C-8C89-9278B0090273}"/>
              </a:ext>
            </a:extLst>
          </p:cNvPr>
          <p:cNvSpPr/>
          <p:nvPr userDrawn="1"/>
        </p:nvSpPr>
        <p:spPr>
          <a:xfrm>
            <a:off x="552450" y="1133475"/>
            <a:ext cx="8382000" cy="314325"/>
          </a:xfrm>
          <a:prstGeom prst="rect">
            <a:avLst/>
          </a:prstGeom>
          <a:solidFill>
            <a:schemeClr val="bg2"/>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12" name="Group 11">
            <a:extLst>
              <a:ext uri="{FF2B5EF4-FFF2-40B4-BE49-F238E27FC236}">
                <a16:creationId xmlns:a16="http://schemas.microsoft.com/office/drawing/2014/main" id="{9A08AC95-5303-4517-AB28-DF749BAE2266}"/>
              </a:ext>
            </a:extLst>
          </p:cNvPr>
          <p:cNvGrpSpPr/>
          <p:nvPr userDrawn="1"/>
        </p:nvGrpSpPr>
        <p:grpSpPr>
          <a:xfrm>
            <a:off x="2892387" y="4816914"/>
            <a:ext cx="3732451" cy="687607"/>
            <a:chOff x="2659017" y="4816914"/>
            <a:chExt cx="3732451" cy="687607"/>
          </a:xfrm>
        </p:grpSpPr>
        <p:pic>
          <p:nvPicPr>
            <p:cNvPr id="13" name="Picture 12">
              <a:hlinkClick r:id="rId2"/>
              <a:extLst>
                <a:ext uri="{FF2B5EF4-FFF2-40B4-BE49-F238E27FC236}">
                  <a16:creationId xmlns:a16="http://schemas.microsoft.com/office/drawing/2014/main" id="{B7441C73-6436-4CD3-9FD1-DFF4117D919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59017" y="4940349"/>
              <a:ext cx="443605" cy="443605"/>
            </a:xfrm>
            <a:prstGeom prst="rect">
              <a:avLst/>
            </a:prstGeom>
          </p:spPr>
        </p:pic>
        <p:pic>
          <p:nvPicPr>
            <p:cNvPr id="14" name="Picture 13">
              <a:hlinkClick r:id="rId4"/>
              <a:extLst>
                <a:ext uri="{FF2B5EF4-FFF2-40B4-BE49-F238E27FC236}">
                  <a16:creationId xmlns:a16="http://schemas.microsoft.com/office/drawing/2014/main" id="{BF0AABF1-3A24-4F0E-AFB4-7B6D16D85FD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74271" y="4982267"/>
              <a:ext cx="377994" cy="377994"/>
            </a:xfrm>
            <a:prstGeom prst="rect">
              <a:avLst/>
            </a:prstGeom>
          </p:spPr>
        </p:pic>
        <p:pic>
          <p:nvPicPr>
            <p:cNvPr id="15" name="Picture 14">
              <a:hlinkClick r:id="rId6"/>
              <a:extLst>
                <a:ext uri="{FF2B5EF4-FFF2-40B4-BE49-F238E27FC236}">
                  <a16:creationId xmlns:a16="http://schemas.microsoft.com/office/drawing/2014/main" id="{CEB94D59-5051-4FD5-A833-40C763EB287E}"/>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90385" y="4959899"/>
              <a:ext cx="1114344" cy="413237"/>
            </a:xfrm>
            <a:prstGeom prst="rect">
              <a:avLst/>
            </a:prstGeom>
          </p:spPr>
        </p:pic>
        <p:pic>
          <p:nvPicPr>
            <p:cNvPr id="16" name="Picture 15">
              <a:hlinkClick r:id="rId8"/>
              <a:extLst>
                <a:ext uri="{FF2B5EF4-FFF2-40B4-BE49-F238E27FC236}">
                  <a16:creationId xmlns:a16="http://schemas.microsoft.com/office/drawing/2014/main" id="{CB9D16E3-4D30-46C2-B765-BE1C92611E05}"/>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901766" y="4816914"/>
              <a:ext cx="972527" cy="687607"/>
            </a:xfrm>
            <a:prstGeom prst="rect">
              <a:avLst/>
            </a:prstGeom>
          </p:spPr>
        </p:pic>
        <p:pic>
          <p:nvPicPr>
            <p:cNvPr id="17" name="Picture 16">
              <a:hlinkClick r:id="rId10"/>
              <a:extLst>
                <a:ext uri="{FF2B5EF4-FFF2-40B4-BE49-F238E27FC236}">
                  <a16:creationId xmlns:a16="http://schemas.microsoft.com/office/drawing/2014/main" id="{0AF4E5D2-0AEC-4706-9A20-CFF812B57A3D}"/>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005535" y="4973550"/>
              <a:ext cx="385933" cy="385933"/>
            </a:xfrm>
            <a:prstGeom prst="rect">
              <a:avLst/>
            </a:prstGeom>
          </p:spPr>
        </p:pic>
      </p:grpSp>
      <p:sp>
        <p:nvSpPr>
          <p:cNvPr id="18" name="TextBox 17">
            <a:extLst>
              <a:ext uri="{FF2B5EF4-FFF2-40B4-BE49-F238E27FC236}">
                <a16:creationId xmlns:a16="http://schemas.microsoft.com/office/drawing/2014/main" id="{FB92FED1-9D05-491C-9A3B-44388FA2BCB6}"/>
              </a:ext>
            </a:extLst>
          </p:cNvPr>
          <p:cNvSpPr txBox="1"/>
          <p:nvPr userDrawn="1"/>
        </p:nvSpPr>
        <p:spPr>
          <a:xfrm>
            <a:off x="1866123" y="2453953"/>
            <a:ext cx="5784978" cy="2277547"/>
          </a:xfrm>
          <a:prstGeom prst="rect">
            <a:avLst/>
          </a:prstGeom>
          <a:noFill/>
        </p:spPr>
        <p:txBody>
          <a:bodyPr wrap="square" rtlCol="0">
            <a:spAutoFit/>
          </a:bodyPr>
          <a:lstStyle/>
          <a:p>
            <a:pPr algn="ctr">
              <a:spcAft>
                <a:spcPts val="600"/>
              </a:spcAft>
            </a:pPr>
            <a:r>
              <a:rPr lang="en-US" sz="1600" dirty="0">
                <a:solidFill>
                  <a:schemeClr val="tx1">
                    <a:lumMod val="50000"/>
                    <a:lumOff val="50000"/>
                  </a:schemeClr>
                </a:solidFill>
              </a:rPr>
              <a:t>MITRE is a not-for-profit organization whose sole focus is to operate federally funded research and development centers, or FFRDCs. Independent and objective, we take on some of our nation's—and the world’s—most critical challenges and provide innovative, practical solutions.</a:t>
            </a:r>
          </a:p>
          <a:p>
            <a:pPr marL="0" lvl="1" algn="ctr">
              <a:spcAft>
                <a:spcPts val="600"/>
              </a:spcAft>
            </a:pPr>
            <a:r>
              <a:rPr lang="en-US" dirty="0">
                <a:solidFill>
                  <a:schemeClr val="tx1">
                    <a:lumMod val="50000"/>
                    <a:lumOff val="50000"/>
                  </a:schemeClr>
                </a:solidFill>
              </a:rPr>
              <a:t>Learn and share more about MITRE, FFRDCs,</a:t>
            </a:r>
            <a:br>
              <a:rPr lang="en-US" dirty="0">
                <a:solidFill>
                  <a:schemeClr val="tx1">
                    <a:lumMod val="50000"/>
                    <a:lumOff val="50000"/>
                  </a:schemeClr>
                </a:solidFill>
              </a:rPr>
            </a:br>
            <a:r>
              <a:rPr lang="en-US" dirty="0">
                <a:solidFill>
                  <a:schemeClr val="tx1">
                    <a:lumMod val="50000"/>
                    <a:lumOff val="50000"/>
                  </a:schemeClr>
                </a:solidFill>
              </a:rPr>
              <a:t>and our unique value at </a:t>
            </a:r>
            <a:r>
              <a:rPr lang="en-US" u="sng" dirty="0">
                <a:solidFill>
                  <a:schemeClr val="tx1">
                    <a:lumMod val="50000"/>
                    <a:lumOff val="50000"/>
                  </a:schemeClr>
                </a:solidFill>
                <a:hlinkClick r:id="rId12"/>
              </a:rPr>
              <a:t>www.mitre.org</a:t>
            </a:r>
            <a:r>
              <a:rPr lang="en-US" dirty="0">
                <a:solidFill>
                  <a:schemeClr val="tx1">
                    <a:lumMod val="50000"/>
                    <a:lumOff val="50000"/>
                  </a:schemeClr>
                </a:solidFill>
              </a:rPr>
              <a:t> </a:t>
            </a:r>
          </a:p>
          <a:p>
            <a:pPr algn="ctr">
              <a:spcAft>
                <a:spcPts val="600"/>
              </a:spcAft>
            </a:pPr>
            <a:r>
              <a:rPr lang="en-US" sz="1600" dirty="0">
                <a:solidFill>
                  <a:schemeClr val="tx1">
                    <a:lumMod val="50000"/>
                    <a:lumOff val="50000"/>
                  </a:schemeClr>
                </a:solidFill>
              </a:rPr>
              <a:t> </a:t>
            </a:r>
            <a:endParaRPr lang="en-US" sz="1400" dirty="0">
              <a:solidFill>
                <a:schemeClr val="tx1">
                  <a:lumMod val="50000"/>
                  <a:lumOff val="50000"/>
                </a:schemeClr>
              </a:solidFill>
              <a:ea typeface="Verdana" pitchFamily="34" charset="0"/>
              <a:cs typeface="Verdana" pitchFamily="34" charset="0"/>
            </a:endParaRPr>
          </a:p>
        </p:txBody>
      </p:sp>
      <p:pic>
        <p:nvPicPr>
          <p:cNvPr id="19" name="Picture 18">
            <a:extLst>
              <a:ext uri="{FF2B5EF4-FFF2-40B4-BE49-F238E27FC236}">
                <a16:creationId xmlns:a16="http://schemas.microsoft.com/office/drawing/2014/main" id="{4C7BE791-353B-4936-8CA2-DC592FEA110F}"/>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3893878" y="1352972"/>
            <a:ext cx="1729468" cy="791415"/>
          </a:xfrm>
          <a:prstGeom prst="rect">
            <a:avLst/>
          </a:prstGeom>
        </p:spPr>
      </p:pic>
    </p:spTree>
    <p:extLst>
      <p:ext uri="{BB962C8B-B14F-4D97-AF65-F5344CB8AC3E}">
        <p14:creationId xmlns:p14="http://schemas.microsoft.com/office/powerpoint/2010/main" val="4182311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8229600" cy="868362"/>
          </a:xfrm>
          <a:prstGeom prst="rect">
            <a:avLst/>
          </a:prstGeom>
        </p:spPr>
        <p:txBody>
          <a:bodyPr vert="horz" lIns="91440" tIns="45720" rIns="91440" bIns="45720" rtlCol="0" anchor="ctr"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609600" y="1447800"/>
            <a:ext cx="8229600" cy="4678363"/>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rgbClr val="C1CD23"/>
            </a:solidFill>
            <a:prstDash val="solid"/>
            <a:round/>
            <a:headEnd type="none" w="med" len="med"/>
            <a:tailEnd type="none" w="med" len="med"/>
          </a:ln>
          <a:effectLst/>
        </p:spPr>
      </p:cxnSp>
      <p:pic>
        <p:nvPicPr>
          <p:cNvPr id="6" name="Picture 5"/>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8185947" y="6540145"/>
            <a:ext cx="670505" cy="243820"/>
          </a:xfrm>
          <a:prstGeom prst="rect">
            <a:avLst/>
          </a:prstGeom>
        </p:spPr>
      </p:pic>
      <p:sp>
        <p:nvSpPr>
          <p:cNvPr id="13" name="TextBox 12"/>
          <p:cNvSpPr txBox="1"/>
          <p:nvPr/>
        </p:nvSpPr>
        <p:spPr>
          <a:xfrm>
            <a:off x="7324431" y="64168"/>
            <a:ext cx="1604210" cy="246221"/>
          </a:xfrm>
          <a:prstGeom prst="rect">
            <a:avLst/>
          </a:prstGeom>
          <a:noFill/>
        </p:spPr>
        <p:txBody>
          <a:bodyPr wrap="square" rtlCol="0">
            <a:spAutoFit/>
          </a:bodyPr>
          <a:lstStyle/>
          <a:p>
            <a:pPr marL="0" marR="0" indent="0" algn="r" defTabSz="914400" rtl="0" eaLnBrk="1" fontAlgn="auto" latinLnBrk="0" hangingPunct="1">
              <a:lnSpc>
                <a:spcPct val="100000"/>
              </a:lnSpc>
              <a:spcBef>
                <a:spcPts val="0"/>
              </a:spcBef>
              <a:spcAft>
                <a:spcPts val="600"/>
              </a:spcAft>
              <a:buClrTx/>
              <a:buSzTx/>
              <a:buFontTx/>
              <a:buNone/>
              <a:tabLst/>
              <a:defRPr/>
            </a:pPr>
            <a:r>
              <a:rPr lang="en-US" sz="1000">
                <a:solidFill>
                  <a:srgbClr val="C1CD23"/>
                </a:solidFill>
                <a:latin typeface="Arial" pitchFamily="34" charset="0"/>
              </a:rPr>
              <a:t>|</a:t>
            </a:r>
            <a:r>
              <a:rPr lang="en-US" sz="1000">
                <a:latin typeface="Arial" pitchFamily="34" charset="0"/>
              </a:rPr>
              <a:t> </a:t>
            </a:r>
            <a:fld id="{295008BC-DA31-4D19-837B-EFA4386B05F5}" type="slidenum">
              <a:rPr lang="en-US" sz="1000" smtClean="0">
                <a:solidFill>
                  <a:schemeClr val="tx1">
                    <a:lumMod val="50000"/>
                    <a:lumOff val="50000"/>
                  </a:schemeClr>
                </a:solidFill>
                <a:latin typeface="Arial" pitchFamily="34" charset="0"/>
              </a:rPr>
              <a:pPr marL="0" marR="0" indent="0" algn="r" defTabSz="914400" rtl="0" eaLnBrk="1" fontAlgn="auto" latinLnBrk="0" hangingPunct="1">
                <a:lnSpc>
                  <a:spcPct val="100000"/>
                </a:lnSpc>
                <a:spcBef>
                  <a:spcPts val="0"/>
                </a:spcBef>
                <a:spcAft>
                  <a:spcPts val="600"/>
                </a:spcAft>
                <a:buClrTx/>
                <a:buSzTx/>
                <a:buFontTx/>
                <a:buNone/>
                <a:tabLst/>
                <a:defRPr/>
              </a:pPr>
              <a:t>‹#›</a:t>
            </a:fld>
            <a:r>
              <a:rPr lang="en-US" sz="1000">
                <a:latin typeface="Arial" pitchFamily="34" charset="0"/>
              </a:rPr>
              <a:t> </a:t>
            </a:r>
            <a:r>
              <a:rPr lang="en-US" sz="1000">
                <a:solidFill>
                  <a:srgbClr val="C1CD23"/>
                </a:solidFill>
                <a:latin typeface="Arial" pitchFamily="34" charset="0"/>
              </a:rPr>
              <a:t>|</a:t>
            </a:r>
            <a:r>
              <a:rPr lang="en-US" sz="1000">
                <a:ea typeface="Verdana" pitchFamily="34" charset="0"/>
                <a:cs typeface="Verdana" pitchFamily="34" charset="0"/>
              </a:rPr>
              <a:t> </a:t>
            </a:r>
          </a:p>
        </p:txBody>
      </p:sp>
      <p:sp>
        <p:nvSpPr>
          <p:cNvPr id="4" name="Rectangle 3"/>
          <p:cNvSpPr/>
          <p:nvPr/>
        </p:nvSpPr>
        <p:spPr>
          <a:xfrm>
            <a:off x="627132" y="6609685"/>
            <a:ext cx="4572000" cy="123111"/>
          </a:xfrm>
          <a:prstGeom prst="rect">
            <a:avLst/>
          </a:prstGeom>
        </p:spPr>
        <p:txBody>
          <a:bodyPr lIns="0" tIns="0" rIns="0" bIns="0">
            <a:spAutoFit/>
          </a:bodyPr>
          <a:lstStyle/>
          <a:p>
            <a:r>
              <a:rPr lang="en-US" altLang="en-US" sz="800" dirty="0">
                <a:solidFill>
                  <a:schemeClr val="tx1">
                    <a:lumMod val="50000"/>
                    <a:lumOff val="50000"/>
                  </a:schemeClr>
                </a:solidFill>
              </a:rPr>
              <a:t>© 2018 The MITRE Corporation. All rights reserved.</a:t>
            </a:r>
            <a:endParaRPr lang="en-US" sz="800" dirty="0">
              <a:solidFill>
                <a:schemeClr val="tx1">
                  <a:lumMod val="50000"/>
                  <a:lumOff val="50000"/>
                </a:schemeClr>
              </a:solidFill>
            </a:endParaRPr>
          </a:p>
        </p:txBody>
      </p:sp>
      <p:grpSp>
        <p:nvGrpSpPr>
          <p:cNvPr id="12" name="Group 11"/>
          <p:cNvGrpSpPr/>
          <p:nvPr/>
        </p:nvGrpSpPr>
        <p:grpSpPr>
          <a:xfrm>
            <a:off x="81483" y="1"/>
            <a:ext cx="99586" cy="6858000"/>
            <a:chOff x="2" y="1"/>
            <a:chExt cx="405352" cy="6858000"/>
          </a:xfrm>
        </p:grpSpPr>
        <p:sp>
          <p:nvSpPr>
            <p:cNvPr id="14" name="Rectangle 13"/>
            <p:cNvSpPr/>
            <p:nvPr/>
          </p:nvSpPr>
          <p:spPr bwMode="auto">
            <a:xfrm>
              <a:off x="2" y="1"/>
              <a:ext cx="405352"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5" name="Rectangle 14"/>
            <p:cNvSpPr/>
            <p:nvPr/>
          </p:nvSpPr>
          <p:spPr bwMode="auto">
            <a:xfrm>
              <a:off x="2" y="1371601"/>
              <a:ext cx="405352"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grpSp>
        <p:nvGrpSpPr>
          <p:cNvPr id="11" name="Group 10">
            <a:extLst>
              <a:ext uri="{FF2B5EF4-FFF2-40B4-BE49-F238E27FC236}">
                <a16:creationId xmlns:a16="http://schemas.microsoft.com/office/drawing/2014/main" id="{8FC38849-5AA3-47FC-BD5D-5BA60A2E48B4}"/>
              </a:ext>
            </a:extLst>
          </p:cNvPr>
          <p:cNvGrpSpPr/>
          <p:nvPr userDrawn="1"/>
        </p:nvGrpSpPr>
        <p:grpSpPr>
          <a:xfrm>
            <a:off x="81483" y="1"/>
            <a:ext cx="99586" cy="6858000"/>
            <a:chOff x="2" y="1"/>
            <a:chExt cx="405352" cy="6858000"/>
          </a:xfrm>
        </p:grpSpPr>
        <p:sp>
          <p:nvSpPr>
            <p:cNvPr id="16" name="Rectangle 15">
              <a:extLst>
                <a:ext uri="{FF2B5EF4-FFF2-40B4-BE49-F238E27FC236}">
                  <a16:creationId xmlns:a16="http://schemas.microsoft.com/office/drawing/2014/main" id="{4F45FDF9-C737-4D3C-93F0-2A31937CA59B}"/>
                </a:ext>
              </a:extLst>
            </p:cNvPr>
            <p:cNvSpPr/>
            <p:nvPr/>
          </p:nvSpPr>
          <p:spPr bwMode="auto">
            <a:xfrm>
              <a:off x="2" y="1"/>
              <a:ext cx="405352" cy="1219200"/>
            </a:xfrm>
            <a:prstGeom prst="rect">
              <a:avLst/>
            </a:prstGeom>
            <a:solidFill>
              <a:srgbClr val="C1CD23"/>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1"/>
                </a:solidFill>
                <a:effectLst/>
                <a:latin typeface="Arial" charset="0"/>
              </a:endParaRPr>
            </a:p>
          </p:txBody>
        </p:sp>
        <p:sp>
          <p:nvSpPr>
            <p:cNvPr id="17" name="Rectangle 16">
              <a:extLst>
                <a:ext uri="{FF2B5EF4-FFF2-40B4-BE49-F238E27FC236}">
                  <a16:creationId xmlns:a16="http://schemas.microsoft.com/office/drawing/2014/main" id="{F6D1075C-59B8-47FC-A925-AE5D9836DDA0}"/>
                </a:ext>
              </a:extLst>
            </p:cNvPr>
            <p:cNvSpPr/>
            <p:nvPr/>
          </p:nvSpPr>
          <p:spPr bwMode="auto">
            <a:xfrm>
              <a:off x="2" y="1371601"/>
              <a:ext cx="405352"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377" rtl="0" eaLnBrk="0" fontAlgn="base" latinLnBrk="0" hangingPunct="0">
                <a:lnSpc>
                  <a:spcPts val="2500"/>
                </a:lnSpc>
                <a:spcBef>
                  <a:spcPct val="0"/>
                </a:spcBef>
                <a:spcAft>
                  <a:spcPts val="1000"/>
                </a:spcAft>
                <a:buClr>
                  <a:srgbClr val="FDAA03"/>
                </a:buClr>
                <a:buSzTx/>
                <a:buFontTx/>
                <a:buNone/>
                <a:tabLst/>
              </a:pPr>
              <a:endParaRPr kumimoji="0" lang="en-US" sz="1800" b="1" i="0" u="none" strike="noStrike" cap="none" normalizeH="0" baseline="0">
                <a:ln>
                  <a:noFill/>
                </a:ln>
                <a:solidFill>
                  <a:schemeClr val="tx2"/>
                </a:solidFill>
                <a:effectLst/>
                <a:latin typeface="Arial" charset="0"/>
              </a:endParaRPr>
            </a:p>
          </p:txBody>
        </p:sp>
      </p:grpSp>
    </p:spTree>
    <p:extLst>
      <p:ext uri="{BB962C8B-B14F-4D97-AF65-F5344CB8AC3E}">
        <p14:creationId xmlns:p14="http://schemas.microsoft.com/office/powerpoint/2010/main" val="102348884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49" r:id="rId10"/>
    <p:sldLayoutId id="2147483650" r:id="rId11"/>
    <p:sldLayoutId id="2147483663" r:id="rId12"/>
    <p:sldLayoutId id="2147483664" r:id="rId13"/>
    <p:sldLayoutId id="2147483675" r:id="rId14"/>
    <p:sldLayoutId id="2147483676" r:id="rId15"/>
  </p:sldLayoutIdLst>
  <p:hf hdr="0" dt="0"/>
  <p:txStyles>
    <p:titleStyle>
      <a:lvl1pPr algn="l" defTabSz="914400" rtl="0" eaLnBrk="1" latinLnBrk="0" hangingPunct="1">
        <a:lnSpc>
          <a:spcPts val="3200"/>
        </a:lnSpc>
        <a:spcBef>
          <a:spcPct val="0"/>
        </a:spcBef>
        <a:buNone/>
        <a:defRPr lang="en-US" sz="3200" b="1" kern="1200">
          <a:solidFill>
            <a:schemeClr val="tx2"/>
          </a:solidFill>
          <a:latin typeface="Arial" pitchFamily="34" charset="0"/>
          <a:ea typeface="Verdana" pitchFamily="34" charset="0"/>
          <a:cs typeface="Arial"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2400" b="1" kern="1200">
          <a:solidFill>
            <a:schemeClr val="tx1"/>
          </a:solidFill>
          <a:latin typeface="Arial" pitchFamily="34" charset="0"/>
          <a:ea typeface="+mn-ea"/>
          <a:cs typeface="Arial"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2000" kern="1200">
          <a:solidFill>
            <a:schemeClr val="tx1"/>
          </a:solidFill>
          <a:latin typeface="Arial" pitchFamily="34" charset="0"/>
          <a:ea typeface="+mn-ea"/>
          <a:cs typeface="Arial"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800" kern="1200">
          <a:solidFill>
            <a:schemeClr val="tx1"/>
          </a:solidFill>
          <a:latin typeface="Arial" pitchFamily="34" charset="0"/>
          <a:ea typeface="+mn-ea"/>
          <a:cs typeface="Arial"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800" kern="1200">
          <a:solidFill>
            <a:schemeClr val="tx1"/>
          </a:solidFill>
          <a:latin typeface="Arial" pitchFamily="34" charset="0"/>
          <a:ea typeface="+mn-ea"/>
          <a:cs typeface="Arial" pitchFamily="34" charset="0"/>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800" kern="1200">
          <a:solidFill>
            <a:schemeClr val="tx1"/>
          </a:solidFill>
          <a:latin typeface="Arial" pitchFamily="34" charset="0"/>
          <a:ea typeface="+mn-ea"/>
          <a:cs typeface="Arial" pitchFamily="34" charset="0"/>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Arial" pitchFamily="34" charset="0"/>
          <a:ea typeface="+mn-ea"/>
          <a:cs typeface="Arial" pitchFamily="34" charset="0"/>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5.xml"/><Relationship Id="rId5" Type="http://schemas.openxmlformats.org/officeDocument/2006/relationships/image" Target="../media/image24.png"/><Relationship Id="rId4" Type="http://schemas.openxmlformats.org/officeDocument/2006/relationships/image" Target="../media/image23.png"/></Relationships>
</file>

<file path=ppt/slides/_rels/slide11.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dx.doi.org/10.1103/PhysRevA.51.1863" TargetMode="External"/><Relationship Id="rId2" Type="http://schemas.openxmlformats.org/officeDocument/2006/relationships/image" Target="../media/image29.png"/><Relationship Id="rId1" Type="http://schemas.openxmlformats.org/officeDocument/2006/relationships/slideLayout" Target="../slideLayouts/slideLayout4.xml"/><Relationship Id="rId5" Type="http://schemas.openxmlformats.org/officeDocument/2006/relationships/hyperlink" Target="http://dx.doi.org/10.1103/PhysRevLett.91.057901" TargetMode="External"/><Relationship Id="rId4" Type="http://schemas.openxmlformats.org/officeDocument/2006/relationships/hyperlink" Target="http://dx.doi.org/10.1088/1367-2630/4/1/344"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dx.doi.org/10.1038/s41598-017-08279-1" TargetMode="External"/><Relationship Id="rId3" Type="http://schemas.openxmlformats.org/officeDocument/2006/relationships/hyperlink" Target="http://dx.doi.org/10.1103/PhysRevA.73.022320" TargetMode="External"/><Relationship Id="rId7" Type="http://schemas.openxmlformats.org/officeDocument/2006/relationships/hyperlink" Target="http://dx.doi.org/10.1109/JSTQE.2014.2365585" TargetMode="External"/><Relationship Id="rId2" Type="http://schemas.openxmlformats.org/officeDocument/2006/relationships/image" Target="../media/image30.wmf"/><Relationship Id="rId1" Type="http://schemas.openxmlformats.org/officeDocument/2006/relationships/slideLayout" Target="../slideLayouts/slideLayout4.xml"/><Relationship Id="rId6" Type="http://schemas.openxmlformats.org/officeDocument/2006/relationships/hyperlink" Target="http://dx.doi.org/10.1103/PhysRevX.5.031030" TargetMode="External"/><Relationship Id="rId5" Type="http://schemas.openxmlformats.org/officeDocument/2006/relationships/hyperlink" Target="http://dx.doi.org/10.1103/PhysRevA.91.032326" TargetMode="External"/><Relationship Id="rId4" Type="http://schemas.openxmlformats.org/officeDocument/2006/relationships/hyperlink" Target="http://dx.doi.org/10.1088/1367-2630/16/12/123030"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8" Type="http://schemas.openxmlformats.org/officeDocument/2006/relationships/image" Target="../media/image37.jpg"/><Relationship Id="rId3" Type="http://schemas.openxmlformats.org/officeDocument/2006/relationships/image" Target="../media/image32.jpg"/><Relationship Id="rId7" Type="http://schemas.openxmlformats.org/officeDocument/2006/relationships/image" Target="../media/image36.jpg"/><Relationship Id="rId2" Type="http://schemas.openxmlformats.org/officeDocument/2006/relationships/image" Target="../media/image31.jpg"/><Relationship Id="rId1" Type="http://schemas.openxmlformats.org/officeDocument/2006/relationships/slideLayout" Target="../slideLayouts/slideLayout15.xml"/><Relationship Id="rId6" Type="http://schemas.openxmlformats.org/officeDocument/2006/relationships/image" Target="../media/image35.jpg"/><Relationship Id="rId11" Type="http://schemas.openxmlformats.org/officeDocument/2006/relationships/image" Target="../media/image40.jpg"/><Relationship Id="rId5" Type="http://schemas.openxmlformats.org/officeDocument/2006/relationships/image" Target="../media/image34.jpg"/><Relationship Id="rId10" Type="http://schemas.openxmlformats.org/officeDocument/2006/relationships/image" Target="../media/image39.jpg"/><Relationship Id="rId4" Type="http://schemas.openxmlformats.org/officeDocument/2006/relationships/image" Target="../media/image33.jpg"/><Relationship Id="rId9" Type="http://schemas.openxmlformats.org/officeDocument/2006/relationships/image" Target="../media/image38.jp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15.wmf"/><Relationship Id="rId2" Type="http://schemas.openxmlformats.org/officeDocument/2006/relationships/slideLayout" Target="../slideLayouts/slideLayout5.xml"/><Relationship Id="rId1" Type="http://schemas.openxmlformats.org/officeDocument/2006/relationships/vmlDrawing" Target="../drawings/vmlDrawing1.vml"/><Relationship Id="rId6" Type="http://schemas.openxmlformats.org/officeDocument/2006/relationships/image" Target="../media/image12.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14.wmf"/><Relationship Id="rId4" Type="http://schemas.openxmlformats.org/officeDocument/2006/relationships/image" Target="../media/image11.wmf"/><Relationship Id="rId9" Type="http://schemas.openxmlformats.org/officeDocument/2006/relationships/oleObject" Target="../embeddings/oleObject4.bin"/><Relationship Id="rId14" Type="http://schemas.openxmlformats.org/officeDocument/2006/relationships/image" Target="../media/image16.wmf"/></Relationships>
</file>

<file path=ppt/slides/_rels/slide7.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7.bin"/><Relationship Id="rId7" Type="http://schemas.openxmlformats.org/officeDocument/2006/relationships/oleObject" Target="../embeddings/oleObject9.bin"/><Relationship Id="rId12" Type="http://schemas.openxmlformats.org/officeDocument/2006/relationships/oleObject" Target="../embeddings/oleObject12.bin"/><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18.wmf"/><Relationship Id="rId11" Type="http://schemas.openxmlformats.org/officeDocument/2006/relationships/oleObject" Target="../embeddings/oleObject11.bin"/><Relationship Id="rId5" Type="http://schemas.openxmlformats.org/officeDocument/2006/relationships/oleObject" Target="../embeddings/oleObject8.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0.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5.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oleObject14.bin"/><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5.xml"/><Relationship Id="rId1" Type="http://schemas.openxmlformats.org/officeDocument/2006/relationships/vmlDrawing" Target="../drawings/vmlDrawing4.vml"/><Relationship Id="rId4" Type="http://schemas.openxmlformats.org/officeDocument/2006/relationships/image" Target="../media/image2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a:xfrm>
            <a:off x="757144" y="2575624"/>
            <a:ext cx="8028376" cy="1500411"/>
          </a:xfrm>
        </p:spPr>
        <p:txBody>
          <a:bodyPr wrap="square">
            <a:spAutoFit/>
          </a:bodyPr>
          <a:lstStyle/>
          <a:p>
            <a:pPr>
              <a:spcAft>
                <a:spcPts val="300"/>
              </a:spcAft>
              <a:buClr>
                <a:srgbClr val="80A644"/>
              </a:buClr>
              <a:buSzPct val="85000"/>
              <a:defRPr/>
            </a:pPr>
            <a:r>
              <a:rPr lang="en-US" sz="1800" spc="140" dirty="0"/>
              <a:t>Yaakov S. Weinstein</a:t>
            </a:r>
          </a:p>
          <a:p>
            <a:pPr>
              <a:buClr>
                <a:srgbClr val="80A644"/>
              </a:buClr>
              <a:buSzPct val="85000"/>
              <a:defRPr/>
            </a:pPr>
            <a:endParaRPr lang="en-US" sz="1400" spc="140" dirty="0"/>
          </a:p>
          <a:p>
            <a:pPr>
              <a:buClr>
                <a:srgbClr val="80A644"/>
              </a:buClr>
              <a:buSzPct val="85000"/>
              <a:defRPr/>
            </a:pPr>
            <a:r>
              <a:rPr lang="en-US" sz="1400" spc="140" dirty="0"/>
              <a:t>Group Leader: Physical Sciences, </a:t>
            </a:r>
            <a:r>
              <a:rPr lang="en-US" sz="1400" spc="140" dirty="0" err="1"/>
              <a:t>Nanosystems</a:t>
            </a:r>
            <a:r>
              <a:rPr lang="en-US" sz="1400" spc="140" dirty="0"/>
              <a:t>, and Quantum Group</a:t>
            </a:r>
          </a:p>
          <a:p>
            <a:pPr>
              <a:buClr>
                <a:srgbClr val="80A644"/>
              </a:buClr>
              <a:buSzPct val="85000"/>
              <a:defRPr/>
            </a:pPr>
            <a:r>
              <a:rPr lang="en-US" sz="1400" spc="140" dirty="0"/>
              <a:t>The MITRE Corp.</a:t>
            </a:r>
          </a:p>
          <a:p>
            <a:pPr>
              <a:buClr>
                <a:srgbClr val="80A644"/>
              </a:buClr>
              <a:buSzPct val="85000"/>
              <a:defRPr/>
            </a:pPr>
            <a:r>
              <a:rPr lang="en-US" sz="1200" spc="140" dirty="0">
                <a:solidFill>
                  <a:schemeClr val="accent4"/>
                </a:solidFill>
              </a:rPr>
              <a:t>weinstein@mitre.org</a:t>
            </a:r>
          </a:p>
        </p:txBody>
      </p:sp>
      <p:sp>
        <p:nvSpPr>
          <p:cNvPr id="4" name="Title 3"/>
          <p:cNvSpPr>
            <a:spLocks noGrp="1"/>
          </p:cNvSpPr>
          <p:nvPr>
            <p:ph type="ctrTitle" sz="quarter"/>
          </p:nvPr>
        </p:nvSpPr>
        <p:spPr>
          <a:xfrm>
            <a:off x="757145" y="1129285"/>
            <a:ext cx="8028375" cy="1220847"/>
          </a:xfrm>
        </p:spPr>
        <p:txBody>
          <a:bodyPr wrap="square">
            <a:spAutoFit/>
          </a:bodyPr>
          <a:lstStyle/>
          <a:p>
            <a:r>
              <a:rPr lang="en-US" sz="3800" dirty="0"/>
              <a:t>Building Trees and Hacking Communications – QIS at MITRE</a:t>
            </a:r>
          </a:p>
        </p:txBody>
      </p:sp>
    </p:spTree>
    <p:extLst>
      <p:ext uri="{BB962C8B-B14F-4D97-AF65-F5344CB8AC3E}">
        <p14:creationId xmlns:p14="http://schemas.microsoft.com/office/powerpoint/2010/main" val="1099313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E5514-4F06-4A33-84C1-74B35503DAA1}"/>
              </a:ext>
            </a:extLst>
          </p:cNvPr>
          <p:cNvSpPr>
            <a:spLocks noGrp="1"/>
          </p:cNvSpPr>
          <p:nvPr>
            <p:ph type="title"/>
          </p:nvPr>
        </p:nvSpPr>
        <p:spPr/>
        <p:txBody>
          <a:bodyPr/>
          <a:lstStyle/>
          <a:p>
            <a:r>
              <a:rPr lang="en-US" dirty="0"/>
              <a:t>Cluster Equivalences</a:t>
            </a:r>
          </a:p>
        </p:txBody>
      </p:sp>
      <p:sp>
        <p:nvSpPr>
          <p:cNvPr id="3" name="TextBox 2">
            <a:extLst>
              <a:ext uri="{FF2B5EF4-FFF2-40B4-BE49-F238E27FC236}">
                <a16:creationId xmlns:a16="http://schemas.microsoft.com/office/drawing/2014/main" id="{CC024DB3-4FE7-44EF-BF49-405E9CD3B7B3}"/>
              </a:ext>
            </a:extLst>
          </p:cNvPr>
          <p:cNvSpPr txBox="1"/>
          <p:nvPr/>
        </p:nvSpPr>
        <p:spPr>
          <a:xfrm>
            <a:off x="457200" y="1328384"/>
            <a:ext cx="8001000" cy="1869743"/>
          </a:xfrm>
          <a:prstGeom prst="rect">
            <a:avLst/>
          </a:prstGeom>
          <a:noFill/>
        </p:spPr>
        <p:txBody>
          <a:bodyPr wrap="square" rtlCol="0">
            <a:spAutoFit/>
          </a:bodyPr>
          <a:lstStyle/>
          <a:p>
            <a:pPr>
              <a:spcAft>
                <a:spcPts val="300"/>
              </a:spcAft>
            </a:pPr>
            <a:r>
              <a:rPr lang="en-US" dirty="0"/>
              <a:t>We introduce an alternate way of constructing small tree clusters:</a:t>
            </a:r>
          </a:p>
          <a:p>
            <a:pPr marL="285750" indent="-285750">
              <a:spcAft>
                <a:spcPts val="300"/>
              </a:spcAft>
              <a:buFont typeface="Wingdings" panose="05000000000000000000" pitchFamily="2" charset="2"/>
              <a:buChar char="ü"/>
            </a:pPr>
            <a:r>
              <a:rPr lang="en-US" dirty="0"/>
              <a:t>This method is more efficient than previous methods</a:t>
            </a:r>
          </a:p>
          <a:p>
            <a:pPr marL="285750" indent="-285750">
              <a:spcAft>
                <a:spcPts val="300"/>
              </a:spcAft>
              <a:buFont typeface="Wingdings" panose="05000000000000000000" pitchFamily="2" charset="2"/>
              <a:buChar char="ü"/>
            </a:pPr>
            <a:r>
              <a:rPr lang="en-US" dirty="0"/>
              <a:t>It transforms chain clusters (a cluster state whose qubits are laid out in one dimension) to tree clusters without the need to add more qubits</a:t>
            </a:r>
          </a:p>
          <a:p>
            <a:pPr marL="285750" indent="-285750">
              <a:spcAft>
                <a:spcPts val="300"/>
              </a:spcAft>
              <a:buFont typeface="Wingdings" panose="05000000000000000000" pitchFamily="2" charset="2"/>
              <a:buChar char="ü"/>
            </a:pPr>
            <a:r>
              <a:rPr lang="en-US" dirty="0"/>
              <a:t>We utilize </a:t>
            </a:r>
            <a:r>
              <a:rPr lang="en-US" b="1" dirty="0">
                <a:solidFill>
                  <a:srgbClr val="FF0000"/>
                </a:solidFill>
              </a:rPr>
              <a:t>local complementation</a:t>
            </a:r>
            <a:r>
              <a:rPr lang="en-US" dirty="0"/>
              <a:t>: the fact that certain graphs are transformed into each other simply by applying single qubit rotations</a:t>
            </a:r>
          </a:p>
        </p:txBody>
      </p:sp>
      <p:sp>
        <p:nvSpPr>
          <p:cNvPr id="4" name="TextBox 3">
            <a:extLst>
              <a:ext uri="{FF2B5EF4-FFF2-40B4-BE49-F238E27FC236}">
                <a16:creationId xmlns:a16="http://schemas.microsoft.com/office/drawing/2014/main" id="{AE3F65DC-FF61-44ED-A25E-FFD2ECE3E63A}"/>
              </a:ext>
            </a:extLst>
          </p:cNvPr>
          <p:cNvSpPr txBox="1"/>
          <p:nvPr/>
        </p:nvSpPr>
        <p:spPr>
          <a:xfrm>
            <a:off x="457200" y="3344840"/>
            <a:ext cx="8001000" cy="646331"/>
          </a:xfrm>
          <a:prstGeom prst="rect">
            <a:avLst/>
          </a:prstGeom>
          <a:noFill/>
        </p:spPr>
        <p:txBody>
          <a:bodyPr wrap="square" rtlCol="0">
            <a:spAutoFit/>
          </a:bodyPr>
          <a:lstStyle/>
          <a:p>
            <a:pPr>
              <a:spcAft>
                <a:spcPts val="300"/>
              </a:spcAft>
            </a:pPr>
            <a:r>
              <a:rPr lang="en-US" dirty="0"/>
              <a:t>Local complementation can be used to transform a cluster chain into a box (thus extending the qubits into a second dimension):</a:t>
            </a:r>
          </a:p>
        </p:txBody>
      </p:sp>
      <p:pic>
        <p:nvPicPr>
          <p:cNvPr id="5" name="Picture 4">
            <a:extLst>
              <a:ext uri="{FF2B5EF4-FFF2-40B4-BE49-F238E27FC236}">
                <a16:creationId xmlns:a16="http://schemas.microsoft.com/office/drawing/2014/main" id="{63B8D14D-D55F-4699-A417-9182186FB6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345" y="4512019"/>
            <a:ext cx="2361914" cy="387092"/>
          </a:xfrm>
          <a:prstGeom prst="rect">
            <a:avLst/>
          </a:prstGeom>
        </p:spPr>
      </p:pic>
      <p:pic>
        <p:nvPicPr>
          <p:cNvPr id="6" name="Picture 5">
            <a:extLst>
              <a:ext uri="{FF2B5EF4-FFF2-40B4-BE49-F238E27FC236}">
                <a16:creationId xmlns:a16="http://schemas.microsoft.com/office/drawing/2014/main" id="{46C4CAD2-7923-43BC-9749-3C87DA4A2F3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0824" y="4236159"/>
            <a:ext cx="2422352" cy="861281"/>
          </a:xfrm>
          <a:prstGeom prst="rect">
            <a:avLst/>
          </a:prstGeom>
        </p:spPr>
      </p:pic>
      <p:pic>
        <p:nvPicPr>
          <p:cNvPr id="7" name="Picture 6">
            <a:extLst>
              <a:ext uri="{FF2B5EF4-FFF2-40B4-BE49-F238E27FC236}">
                <a16:creationId xmlns:a16="http://schemas.microsoft.com/office/drawing/2014/main" id="{8236E156-E878-49E4-90FF-4CA8023D32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345" y="5326040"/>
            <a:ext cx="2294024" cy="1471999"/>
          </a:xfrm>
          <a:prstGeom prst="rect">
            <a:avLst/>
          </a:prstGeom>
        </p:spPr>
      </p:pic>
      <p:pic>
        <p:nvPicPr>
          <p:cNvPr id="8" name="Picture 7">
            <a:extLst>
              <a:ext uri="{FF2B5EF4-FFF2-40B4-BE49-F238E27FC236}">
                <a16:creationId xmlns:a16="http://schemas.microsoft.com/office/drawing/2014/main" id="{97BC87EC-4169-4EBD-B229-C251B94C058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333644" y="5438005"/>
            <a:ext cx="2100944" cy="1248895"/>
          </a:xfrm>
          <a:prstGeom prst="rect">
            <a:avLst/>
          </a:prstGeom>
        </p:spPr>
      </p:pic>
      <p:sp>
        <p:nvSpPr>
          <p:cNvPr id="9" name="TextBox 8">
            <a:extLst>
              <a:ext uri="{FF2B5EF4-FFF2-40B4-BE49-F238E27FC236}">
                <a16:creationId xmlns:a16="http://schemas.microsoft.com/office/drawing/2014/main" id="{BB630106-7BD0-4A56-8282-BC4F906352EC}"/>
              </a:ext>
            </a:extLst>
          </p:cNvPr>
          <p:cNvSpPr txBox="1"/>
          <p:nvPr/>
        </p:nvSpPr>
        <p:spPr>
          <a:xfrm>
            <a:off x="5866153" y="4904145"/>
            <a:ext cx="3049247" cy="923330"/>
          </a:xfrm>
          <a:prstGeom prst="rect">
            <a:avLst/>
          </a:prstGeom>
          <a:noFill/>
        </p:spPr>
        <p:txBody>
          <a:bodyPr wrap="square" rtlCol="0">
            <a:spAutoFit/>
          </a:bodyPr>
          <a:lstStyle/>
          <a:p>
            <a:pPr algn="ctr"/>
            <a:r>
              <a:rPr lang="en-US" dirty="0"/>
              <a:t>Where a qubit marked </a:t>
            </a:r>
            <a:r>
              <a:rPr lang="en-US" dirty="0">
                <a:solidFill>
                  <a:srgbClr val="FF0000"/>
                </a:solidFill>
              </a:rPr>
              <a:t>red</a:t>
            </a:r>
            <a:r>
              <a:rPr lang="en-US" dirty="0"/>
              <a:t> indicates the application of a Hadamard gate:</a:t>
            </a:r>
          </a:p>
        </p:txBody>
      </p:sp>
      <p:sp>
        <p:nvSpPr>
          <p:cNvPr id="10" name="TextBox 9">
            <a:extLst>
              <a:ext uri="{FF2B5EF4-FFF2-40B4-BE49-F238E27FC236}">
                <a16:creationId xmlns:a16="http://schemas.microsoft.com/office/drawing/2014/main" id="{FE23D6CA-1889-482B-8585-10547375F5D6}"/>
              </a:ext>
            </a:extLst>
          </p:cNvPr>
          <p:cNvSpPr txBox="1"/>
          <p:nvPr/>
        </p:nvSpPr>
        <p:spPr>
          <a:xfrm>
            <a:off x="304800" y="4106840"/>
            <a:ext cx="1219200" cy="338554"/>
          </a:xfrm>
          <a:prstGeom prst="rect">
            <a:avLst/>
          </a:prstGeom>
          <a:noFill/>
        </p:spPr>
        <p:txBody>
          <a:bodyPr wrap="square" rtlCol="0">
            <a:spAutoFit/>
          </a:bodyPr>
          <a:lstStyle/>
          <a:p>
            <a:r>
              <a:rPr lang="en-US" sz="1600" u="sng" dirty="0"/>
              <a:t>Step 1:</a:t>
            </a:r>
          </a:p>
        </p:txBody>
      </p:sp>
      <p:sp>
        <p:nvSpPr>
          <p:cNvPr id="11" name="TextBox 10">
            <a:extLst>
              <a:ext uri="{FF2B5EF4-FFF2-40B4-BE49-F238E27FC236}">
                <a16:creationId xmlns:a16="http://schemas.microsoft.com/office/drawing/2014/main" id="{4487AB68-E3B6-443F-89F8-2A0E97021FD9}"/>
              </a:ext>
            </a:extLst>
          </p:cNvPr>
          <p:cNvSpPr txBox="1"/>
          <p:nvPr/>
        </p:nvSpPr>
        <p:spPr>
          <a:xfrm>
            <a:off x="3238500" y="4106840"/>
            <a:ext cx="1219200" cy="338554"/>
          </a:xfrm>
          <a:prstGeom prst="rect">
            <a:avLst/>
          </a:prstGeom>
          <a:noFill/>
        </p:spPr>
        <p:txBody>
          <a:bodyPr wrap="square" rtlCol="0">
            <a:spAutoFit/>
          </a:bodyPr>
          <a:lstStyle/>
          <a:p>
            <a:r>
              <a:rPr lang="en-US" sz="1600" u="sng" dirty="0"/>
              <a:t>Step 2:</a:t>
            </a:r>
          </a:p>
        </p:txBody>
      </p:sp>
      <p:sp>
        <p:nvSpPr>
          <p:cNvPr id="12" name="TextBox 11">
            <a:extLst>
              <a:ext uri="{FF2B5EF4-FFF2-40B4-BE49-F238E27FC236}">
                <a16:creationId xmlns:a16="http://schemas.microsoft.com/office/drawing/2014/main" id="{FD66A33B-D707-4E7F-BD97-FC6E28E48475}"/>
              </a:ext>
            </a:extLst>
          </p:cNvPr>
          <p:cNvSpPr txBox="1"/>
          <p:nvPr/>
        </p:nvSpPr>
        <p:spPr>
          <a:xfrm>
            <a:off x="304800" y="5106191"/>
            <a:ext cx="1219200" cy="338554"/>
          </a:xfrm>
          <a:prstGeom prst="rect">
            <a:avLst/>
          </a:prstGeom>
          <a:noFill/>
        </p:spPr>
        <p:txBody>
          <a:bodyPr wrap="square" rtlCol="0">
            <a:spAutoFit/>
          </a:bodyPr>
          <a:lstStyle/>
          <a:p>
            <a:r>
              <a:rPr lang="en-US" sz="1600" u="sng" dirty="0"/>
              <a:t>Step 3:</a:t>
            </a:r>
          </a:p>
        </p:txBody>
      </p:sp>
      <p:sp>
        <p:nvSpPr>
          <p:cNvPr id="13" name="TextBox 12">
            <a:extLst>
              <a:ext uri="{FF2B5EF4-FFF2-40B4-BE49-F238E27FC236}">
                <a16:creationId xmlns:a16="http://schemas.microsoft.com/office/drawing/2014/main" id="{7F0BBC03-090E-4EC2-B6D4-F72D287D8BF7}"/>
              </a:ext>
            </a:extLst>
          </p:cNvPr>
          <p:cNvSpPr txBox="1"/>
          <p:nvPr/>
        </p:nvSpPr>
        <p:spPr>
          <a:xfrm>
            <a:off x="3238500" y="5106191"/>
            <a:ext cx="1219200" cy="338554"/>
          </a:xfrm>
          <a:prstGeom prst="rect">
            <a:avLst/>
          </a:prstGeom>
          <a:noFill/>
        </p:spPr>
        <p:txBody>
          <a:bodyPr wrap="square" rtlCol="0">
            <a:spAutoFit/>
          </a:bodyPr>
          <a:lstStyle/>
          <a:p>
            <a:r>
              <a:rPr lang="en-US" sz="1600" u="sng" dirty="0"/>
              <a:t>Result</a:t>
            </a:r>
          </a:p>
        </p:txBody>
      </p:sp>
    </p:spTree>
    <p:extLst>
      <p:ext uri="{BB962C8B-B14F-4D97-AF65-F5344CB8AC3E}">
        <p14:creationId xmlns:p14="http://schemas.microsoft.com/office/powerpoint/2010/main" val="2446989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8C74-1585-4C83-A2BF-D476295DAF04}"/>
              </a:ext>
            </a:extLst>
          </p:cNvPr>
          <p:cNvSpPr>
            <a:spLocks noGrp="1"/>
          </p:cNvSpPr>
          <p:nvPr>
            <p:ph type="title"/>
          </p:nvPr>
        </p:nvSpPr>
        <p:spPr/>
        <p:txBody>
          <a:bodyPr/>
          <a:lstStyle/>
          <a:p>
            <a:r>
              <a:rPr lang="en-US" dirty="0"/>
              <a:t>Tree Cluster Construction</a:t>
            </a:r>
          </a:p>
        </p:txBody>
      </p:sp>
      <p:pic>
        <p:nvPicPr>
          <p:cNvPr id="3" name="Picture 2">
            <a:extLst>
              <a:ext uri="{FF2B5EF4-FFF2-40B4-BE49-F238E27FC236}">
                <a16:creationId xmlns:a16="http://schemas.microsoft.com/office/drawing/2014/main" id="{D29274D8-933A-4D2A-8C27-63C1CD9DD549}"/>
              </a:ext>
            </a:extLst>
          </p:cNvPr>
          <p:cNvPicPr>
            <a:picLocks noChangeAspect="1"/>
          </p:cNvPicPr>
          <p:nvPr/>
        </p:nvPicPr>
        <p:blipFill rotWithShape="1">
          <a:blip r:embed="rId2">
            <a:extLst>
              <a:ext uri="{28A0092B-C50C-407E-A947-70E740481C1C}">
                <a14:useLocalDpi xmlns:a14="http://schemas.microsoft.com/office/drawing/2010/main" val="0"/>
              </a:ext>
            </a:extLst>
          </a:blip>
          <a:srcRect l="5714" r="5714"/>
          <a:stretch/>
        </p:blipFill>
        <p:spPr>
          <a:xfrm>
            <a:off x="939706" y="1722723"/>
            <a:ext cx="7264588" cy="4613599"/>
          </a:xfrm>
          <a:prstGeom prst="rect">
            <a:avLst/>
          </a:prstGeom>
        </p:spPr>
      </p:pic>
      <p:sp>
        <p:nvSpPr>
          <p:cNvPr id="5" name="TextBox 4">
            <a:extLst>
              <a:ext uri="{FF2B5EF4-FFF2-40B4-BE49-F238E27FC236}">
                <a16:creationId xmlns:a16="http://schemas.microsoft.com/office/drawing/2014/main" id="{43507CD8-CC69-40D4-AF4B-73B19BF49935}"/>
              </a:ext>
            </a:extLst>
          </p:cNvPr>
          <p:cNvSpPr txBox="1"/>
          <p:nvPr/>
        </p:nvSpPr>
        <p:spPr>
          <a:xfrm>
            <a:off x="152400" y="1352995"/>
            <a:ext cx="8839200" cy="400110"/>
          </a:xfrm>
          <a:prstGeom prst="rect">
            <a:avLst/>
          </a:prstGeom>
          <a:noFill/>
        </p:spPr>
        <p:txBody>
          <a:bodyPr wrap="square" rtlCol="0">
            <a:spAutoFit/>
          </a:bodyPr>
          <a:lstStyle/>
          <a:p>
            <a:pPr algn="ctr"/>
            <a:r>
              <a:rPr lang="en-US" sz="2000" b="1" dirty="0"/>
              <a:t>Construction of {2,2} tree cluster from chain cluster</a:t>
            </a:r>
          </a:p>
        </p:txBody>
      </p:sp>
      <p:sp>
        <p:nvSpPr>
          <p:cNvPr id="6" name="TextBox 5">
            <a:extLst>
              <a:ext uri="{FF2B5EF4-FFF2-40B4-BE49-F238E27FC236}">
                <a16:creationId xmlns:a16="http://schemas.microsoft.com/office/drawing/2014/main" id="{48F558B6-0E34-4536-88F5-C18303802C23}"/>
              </a:ext>
            </a:extLst>
          </p:cNvPr>
          <p:cNvSpPr txBox="1"/>
          <p:nvPr/>
        </p:nvSpPr>
        <p:spPr>
          <a:xfrm>
            <a:off x="939706" y="6211669"/>
            <a:ext cx="7264588" cy="646331"/>
          </a:xfrm>
          <a:prstGeom prst="rect">
            <a:avLst/>
          </a:prstGeom>
          <a:noFill/>
        </p:spPr>
        <p:txBody>
          <a:bodyPr wrap="square" rtlCol="0">
            <a:spAutoFit/>
          </a:bodyPr>
          <a:lstStyle/>
          <a:p>
            <a:pPr algn="ctr"/>
            <a:r>
              <a:rPr lang="en-US" dirty="0"/>
              <a:t>Where a qubit marked </a:t>
            </a:r>
            <a:r>
              <a:rPr lang="en-US" b="1" dirty="0">
                <a:solidFill>
                  <a:srgbClr val="FF0000"/>
                </a:solidFill>
              </a:rPr>
              <a:t>red</a:t>
            </a:r>
            <a:r>
              <a:rPr lang="en-US" dirty="0"/>
              <a:t> indicates the application of a Hadamard gate and one marked </a:t>
            </a:r>
            <a:r>
              <a:rPr lang="en-US" b="1" dirty="0">
                <a:solidFill>
                  <a:srgbClr val="002060"/>
                </a:solidFill>
              </a:rPr>
              <a:t>blue</a:t>
            </a:r>
            <a:r>
              <a:rPr lang="en-US" dirty="0"/>
              <a:t> indicates a z-basis measurement</a:t>
            </a:r>
          </a:p>
        </p:txBody>
      </p:sp>
    </p:spTree>
    <p:extLst>
      <p:ext uri="{BB962C8B-B14F-4D97-AF65-F5344CB8AC3E}">
        <p14:creationId xmlns:p14="http://schemas.microsoft.com/office/powerpoint/2010/main" val="17694005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28C74-1585-4C83-A2BF-D476295DAF04}"/>
              </a:ext>
            </a:extLst>
          </p:cNvPr>
          <p:cNvSpPr>
            <a:spLocks noGrp="1"/>
          </p:cNvSpPr>
          <p:nvPr>
            <p:ph type="title"/>
          </p:nvPr>
        </p:nvSpPr>
        <p:spPr/>
        <p:txBody>
          <a:bodyPr/>
          <a:lstStyle/>
          <a:p>
            <a:r>
              <a:rPr lang="en-US" dirty="0"/>
              <a:t>Tree Cluster Construction</a:t>
            </a:r>
          </a:p>
        </p:txBody>
      </p:sp>
      <p:sp>
        <p:nvSpPr>
          <p:cNvPr id="5" name="TextBox 4">
            <a:extLst>
              <a:ext uri="{FF2B5EF4-FFF2-40B4-BE49-F238E27FC236}">
                <a16:creationId xmlns:a16="http://schemas.microsoft.com/office/drawing/2014/main" id="{43507CD8-CC69-40D4-AF4B-73B19BF49935}"/>
              </a:ext>
            </a:extLst>
          </p:cNvPr>
          <p:cNvSpPr txBox="1"/>
          <p:nvPr/>
        </p:nvSpPr>
        <p:spPr>
          <a:xfrm>
            <a:off x="152400" y="1352995"/>
            <a:ext cx="8839200" cy="400110"/>
          </a:xfrm>
          <a:prstGeom prst="rect">
            <a:avLst/>
          </a:prstGeom>
          <a:noFill/>
        </p:spPr>
        <p:txBody>
          <a:bodyPr wrap="square" rtlCol="0">
            <a:spAutoFit/>
          </a:bodyPr>
          <a:lstStyle/>
          <a:p>
            <a:pPr algn="ctr"/>
            <a:r>
              <a:rPr lang="en-US" sz="2000" b="1" dirty="0"/>
              <a:t>Construction of {2,3} tree cluster from chain cluster</a:t>
            </a:r>
          </a:p>
        </p:txBody>
      </p:sp>
      <p:pic>
        <p:nvPicPr>
          <p:cNvPr id="6" name="Picture 5">
            <a:extLst>
              <a:ext uri="{FF2B5EF4-FFF2-40B4-BE49-F238E27FC236}">
                <a16:creationId xmlns:a16="http://schemas.microsoft.com/office/drawing/2014/main" id="{AC6D6016-4BA9-4D29-9981-EE65D079F629}"/>
              </a:ext>
            </a:extLst>
          </p:cNvPr>
          <p:cNvPicPr>
            <a:picLocks noChangeAspect="1"/>
          </p:cNvPicPr>
          <p:nvPr/>
        </p:nvPicPr>
        <p:blipFill rotWithShape="1">
          <a:blip r:embed="rId2">
            <a:extLst>
              <a:ext uri="{28A0092B-C50C-407E-A947-70E740481C1C}">
                <a14:useLocalDpi xmlns:a14="http://schemas.microsoft.com/office/drawing/2010/main" val="0"/>
              </a:ext>
            </a:extLst>
          </a:blip>
          <a:srcRect l="16025" r="22436"/>
          <a:stretch/>
        </p:blipFill>
        <p:spPr>
          <a:xfrm>
            <a:off x="609600" y="1772944"/>
            <a:ext cx="5313528" cy="4856897"/>
          </a:xfrm>
          <a:prstGeom prst="rect">
            <a:avLst/>
          </a:prstGeom>
        </p:spPr>
      </p:pic>
      <p:sp>
        <p:nvSpPr>
          <p:cNvPr id="7" name="TextBox 6">
            <a:extLst>
              <a:ext uri="{FF2B5EF4-FFF2-40B4-BE49-F238E27FC236}">
                <a16:creationId xmlns:a16="http://schemas.microsoft.com/office/drawing/2014/main" id="{E5A40BDE-6215-4F43-B3A9-2F70FFC63603}"/>
              </a:ext>
            </a:extLst>
          </p:cNvPr>
          <p:cNvSpPr txBox="1"/>
          <p:nvPr/>
        </p:nvSpPr>
        <p:spPr>
          <a:xfrm>
            <a:off x="6501169" y="3185729"/>
            <a:ext cx="2338031" cy="2031325"/>
          </a:xfrm>
          <a:prstGeom prst="rect">
            <a:avLst/>
          </a:prstGeom>
          <a:noFill/>
        </p:spPr>
        <p:txBody>
          <a:bodyPr wrap="square" rtlCol="0">
            <a:spAutoFit/>
          </a:bodyPr>
          <a:lstStyle/>
          <a:p>
            <a:pPr algn="ctr"/>
            <a:r>
              <a:rPr lang="en-US" dirty="0"/>
              <a:t>Where a qubit marked </a:t>
            </a:r>
            <a:r>
              <a:rPr lang="en-US" b="1" dirty="0">
                <a:solidFill>
                  <a:srgbClr val="FF0000"/>
                </a:solidFill>
              </a:rPr>
              <a:t>red</a:t>
            </a:r>
            <a:r>
              <a:rPr lang="en-US" dirty="0"/>
              <a:t> indicates the application of a Hadamard gate and one marked </a:t>
            </a:r>
            <a:r>
              <a:rPr lang="en-US" b="1" dirty="0">
                <a:solidFill>
                  <a:srgbClr val="002060"/>
                </a:solidFill>
              </a:rPr>
              <a:t>blue</a:t>
            </a:r>
            <a:r>
              <a:rPr lang="en-US" dirty="0"/>
              <a:t> indicates a z-basis measurement</a:t>
            </a:r>
          </a:p>
        </p:txBody>
      </p:sp>
    </p:spTree>
    <p:extLst>
      <p:ext uri="{BB962C8B-B14F-4D97-AF65-F5344CB8AC3E}">
        <p14:creationId xmlns:p14="http://schemas.microsoft.com/office/powerpoint/2010/main" val="9727834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98A3A-6EC4-43AD-A5C1-C7EB77DDE37B}"/>
              </a:ext>
            </a:extLst>
          </p:cNvPr>
          <p:cNvSpPr>
            <a:spLocks noGrp="1"/>
          </p:cNvSpPr>
          <p:nvPr>
            <p:ph type="ctrTitle" sz="quarter"/>
          </p:nvPr>
        </p:nvSpPr>
        <p:spPr/>
        <p:txBody>
          <a:bodyPr/>
          <a:lstStyle/>
          <a:p>
            <a:r>
              <a:rPr lang="en-US" dirty="0"/>
              <a:t>Quantum Hacking</a:t>
            </a:r>
          </a:p>
        </p:txBody>
      </p:sp>
    </p:spTree>
    <p:extLst>
      <p:ext uri="{BB962C8B-B14F-4D97-AF65-F5344CB8AC3E}">
        <p14:creationId xmlns:p14="http://schemas.microsoft.com/office/powerpoint/2010/main" val="1621869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727245D-A370-4C41-9930-F506EC9A8095}"/>
              </a:ext>
            </a:extLst>
          </p:cNvPr>
          <p:cNvSpPr>
            <a:spLocks noGrp="1"/>
          </p:cNvSpPr>
          <p:nvPr>
            <p:ph type="title"/>
          </p:nvPr>
        </p:nvSpPr>
        <p:spPr>
          <a:xfrm>
            <a:off x="599735" y="424467"/>
            <a:ext cx="8329443" cy="651272"/>
          </a:xfrm>
        </p:spPr>
        <p:txBody>
          <a:bodyPr/>
          <a:lstStyle/>
          <a:p>
            <a:r>
              <a:rPr lang="en-US" dirty="0"/>
              <a:t>Imperfect QKD creates vulnerabilities</a:t>
            </a:r>
          </a:p>
        </p:txBody>
      </p:sp>
      <p:cxnSp>
        <p:nvCxnSpPr>
          <p:cNvPr id="10" name="Straight Connector 9">
            <a:extLst>
              <a:ext uri="{FF2B5EF4-FFF2-40B4-BE49-F238E27FC236}">
                <a16:creationId xmlns:a16="http://schemas.microsoft.com/office/drawing/2014/main" id="{C1E3B1B5-8A46-4C0F-8E8B-B59B7D3C0C0C}"/>
              </a:ext>
            </a:extLst>
          </p:cNvPr>
          <p:cNvCxnSpPr>
            <a:cxnSpLocks/>
          </p:cNvCxnSpPr>
          <p:nvPr/>
        </p:nvCxnSpPr>
        <p:spPr>
          <a:xfrm>
            <a:off x="443346" y="3795888"/>
            <a:ext cx="8430491" cy="0"/>
          </a:xfrm>
          <a:prstGeom prst="line">
            <a:avLst/>
          </a:prstGeom>
          <a:ln w="28575"/>
        </p:spPr>
        <p:style>
          <a:lnRef idx="1">
            <a:schemeClr val="accent4"/>
          </a:lnRef>
          <a:fillRef idx="0">
            <a:schemeClr val="accent4"/>
          </a:fillRef>
          <a:effectRef idx="0">
            <a:schemeClr val="accent4"/>
          </a:effectRef>
          <a:fontRef idx="minor">
            <a:schemeClr val="tx1"/>
          </a:fontRef>
        </p:style>
      </p:cxnSp>
      <p:cxnSp>
        <p:nvCxnSpPr>
          <p:cNvPr id="19" name="Straight Connector 18">
            <a:extLst>
              <a:ext uri="{FF2B5EF4-FFF2-40B4-BE49-F238E27FC236}">
                <a16:creationId xmlns:a16="http://schemas.microsoft.com/office/drawing/2014/main" id="{DC5C679B-3B2E-486E-9880-74B94E6C195B}"/>
              </a:ext>
            </a:extLst>
          </p:cNvPr>
          <p:cNvCxnSpPr>
            <a:cxnSpLocks/>
          </p:cNvCxnSpPr>
          <p:nvPr/>
        </p:nvCxnSpPr>
        <p:spPr>
          <a:xfrm>
            <a:off x="4686300" y="1327113"/>
            <a:ext cx="0" cy="5388648"/>
          </a:xfrm>
          <a:prstGeom prst="line">
            <a:avLst/>
          </a:prstGeom>
          <a:ln w="28575"/>
        </p:spPr>
        <p:style>
          <a:lnRef idx="1">
            <a:schemeClr val="accent4"/>
          </a:lnRef>
          <a:fillRef idx="0">
            <a:schemeClr val="accent4"/>
          </a:fillRef>
          <a:effectRef idx="0">
            <a:schemeClr val="accent4"/>
          </a:effectRef>
          <a:fontRef idx="minor">
            <a:schemeClr val="tx1"/>
          </a:fontRef>
        </p:style>
      </p:cxnSp>
      <p:grpSp>
        <p:nvGrpSpPr>
          <p:cNvPr id="24" name="Group 23">
            <a:extLst>
              <a:ext uri="{FF2B5EF4-FFF2-40B4-BE49-F238E27FC236}">
                <a16:creationId xmlns:a16="http://schemas.microsoft.com/office/drawing/2014/main" id="{47CA8AC2-07CB-4D10-BD8E-B77DE7D433C1}"/>
              </a:ext>
            </a:extLst>
          </p:cNvPr>
          <p:cNvGrpSpPr/>
          <p:nvPr/>
        </p:nvGrpSpPr>
        <p:grpSpPr>
          <a:xfrm>
            <a:off x="599735" y="2193311"/>
            <a:ext cx="3750812" cy="1365978"/>
            <a:chOff x="762000" y="3886200"/>
            <a:chExt cx="7180297" cy="2286000"/>
          </a:xfrm>
        </p:grpSpPr>
        <p:grpSp>
          <p:nvGrpSpPr>
            <p:cNvPr id="25" name="Group 24">
              <a:extLst>
                <a:ext uri="{FF2B5EF4-FFF2-40B4-BE49-F238E27FC236}">
                  <a16:creationId xmlns:a16="http://schemas.microsoft.com/office/drawing/2014/main" id="{5A5E763E-90D0-420D-99D7-47FE63057000}"/>
                </a:ext>
              </a:extLst>
            </p:cNvPr>
            <p:cNvGrpSpPr/>
            <p:nvPr/>
          </p:nvGrpSpPr>
          <p:grpSpPr>
            <a:xfrm>
              <a:off x="762000" y="3886200"/>
              <a:ext cx="4876800" cy="2133600"/>
              <a:chOff x="762000" y="1524000"/>
              <a:chExt cx="4876800" cy="2133600"/>
            </a:xfrm>
          </p:grpSpPr>
          <p:grpSp>
            <p:nvGrpSpPr>
              <p:cNvPr id="42" name="Group 41">
                <a:extLst>
                  <a:ext uri="{FF2B5EF4-FFF2-40B4-BE49-F238E27FC236}">
                    <a16:creationId xmlns:a16="http://schemas.microsoft.com/office/drawing/2014/main" id="{F4DFAD3E-BCA9-4F5D-BEF2-05A9C3001A53}"/>
                  </a:ext>
                </a:extLst>
              </p:cNvPr>
              <p:cNvGrpSpPr/>
              <p:nvPr/>
            </p:nvGrpSpPr>
            <p:grpSpPr>
              <a:xfrm>
                <a:off x="762000" y="1524000"/>
                <a:ext cx="4876800" cy="2133600"/>
                <a:chOff x="762000" y="1524000"/>
                <a:chExt cx="4876800" cy="2133600"/>
              </a:xfrm>
            </p:grpSpPr>
            <p:grpSp>
              <p:nvGrpSpPr>
                <p:cNvPr id="67" name="Group 66">
                  <a:extLst>
                    <a:ext uri="{FF2B5EF4-FFF2-40B4-BE49-F238E27FC236}">
                      <a16:creationId xmlns:a16="http://schemas.microsoft.com/office/drawing/2014/main" id="{F2B10736-09C2-44C1-927A-FD3E40002B0E}"/>
                    </a:ext>
                  </a:extLst>
                </p:cNvPr>
                <p:cNvGrpSpPr/>
                <p:nvPr/>
              </p:nvGrpSpPr>
              <p:grpSpPr>
                <a:xfrm>
                  <a:off x="762000" y="1524000"/>
                  <a:ext cx="1219200" cy="2133600"/>
                  <a:chOff x="762000" y="1524000"/>
                  <a:chExt cx="1219200" cy="2133600"/>
                </a:xfrm>
              </p:grpSpPr>
              <p:sp>
                <p:nvSpPr>
                  <p:cNvPr id="72" name="TextBox 71">
                    <a:extLst>
                      <a:ext uri="{FF2B5EF4-FFF2-40B4-BE49-F238E27FC236}">
                        <a16:creationId xmlns:a16="http://schemas.microsoft.com/office/drawing/2014/main" id="{5352134A-7ED0-4B8B-8812-E27C68FFBCD8}"/>
                      </a:ext>
                    </a:extLst>
                  </p:cNvPr>
                  <p:cNvSpPr txBox="1"/>
                  <p:nvPr/>
                </p:nvSpPr>
                <p:spPr>
                  <a:xfrm>
                    <a:off x="762000" y="3200400"/>
                    <a:ext cx="1219200" cy="457200"/>
                  </a:xfrm>
                  <a:prstGeom prst="rect">
                    <a:avLst/>
                  </a:prstGeom>
                  <a:noFill/>
                </p:spPr>
                <p:txBody>
                  <a:bodyPr wrap="none" rtlCol="0" anchor="ctr" anchorCtr="0">
                    <a:noAutofit/>
                  </a:bodyPr>
                  <a:lstStyle/>
                  <a:p>
                    <a:pPr algn="ctr">
                      <a:spcAft>
                        <a:spcPts val="450"/>
                      </a:spcAft>
                    </a:pPr>
                    <a:r>
                      <a:rPr lang="en-US" sz="675" dirty="0">
                        <a:ea typeface="Verdana" pitchFamily="34" charset="0"/>
                        <a:cs typeface="Verdana" pitchFamily="34" charset="0"/>
                      </a:rPr>
                      <a:t>Transmitter</a:t>
                    </a:r>
                  </a:p>
                </p:txBody>
              </p:sp>
              <p:sp>
                <p:nvSpPr>
                  <p:cNvPr id="73" name="Rectangle 72">
                    <a:extLst>
                      <a:ext uri="{FF2B5EF4-FFF2-40B4-BE49-F238E27FC236}">
                        <a16:creationId xmlns:a16="http://schemas.microsoft.com/office/drawing/2014/main" id="{AB9FF020-28E7-4CA6-B1F6-EF609F052EDE}"/>
                      </a:ext>
                    </a:extLst>
                  </p:cNvPr>
                  <p:cNvSpPr/>
                  <p:nvPr/>
                </p:nvSpPr>
                <p:spPr>
                  <a:xfrm>
                    <a:off x="762000" y="1981200"/>
                    <a:ext cx="1219200" cy="1219200"/>
                  </a:xfrm>
                  <a:prstGeom prst="rect">
                    <a:avLst/>
                  </a:prstGeom>
                  <a:solidFill>
                    <a:schemeClr val="tx2">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74" name="TextBox 73">
                    <a:extLst>
                      <a:ext uri="{FF2B5EF4-FFF2-40B4-BE49-F238E27FC236}">
                        <a16:creationId xmlns:a16="http://schemas.microsoft.com/office/drawing/2014/main" id="{142BD420-F40B-4404-A0FD-9AF281D56CD3}"/>
                      </a:ext>
                    </a:extLst>
                  </p:cNvPr>
                  <p:cNvSpPr txBox="1"/>
                  <p:nvPr/>
                </p:nvSpPr>
                <p:spPr>
                  <a:xfrm>
                    <a:off x="762000" y="1524000"/>
                    <a:ext cx="1219200"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Alice</a:t>
                    </a:r>
                  </a:p>
                </p:txBody>
              </p:sp>
            </p:grpSp>
            <p:grpSp>
              <p:nvGrpSpPr>
                <p:cNvPr id="68" name="Group 67">
                  <a:extLst>
                    <a:ext uri="{FF2B5EF4-FFF2-40B4-BE49-F238E27FC236}">
                      <a16:creationId xmlns:a16="http://schemas.microsoft.com/office/drawing/2014/main" id="{3A115A4E-A09F-4F7F-A4C3-49D0DE54F310}"/>
                    </a:ext>
                  </a:extLst>
                </p:cNvPr>
                <p:cNvGrpSpPr/>
                <p:nvPr/>
              </p:nvGrpSpPr>
              <p:grpSpPr>
                <a:xfrm>
                  <a:off x="4419600" y="1524000"/>
                  <a:ext cx="1219200" cy="2133600"/>
                  <a:chOff x="4419600" y="1524000"/>
                  <a:chExt cx="1219200" cy="2133600"/>
                </a:xfrm>
              </p:grpSpPr>
              <p:sp>
                <p:nvSpPr>
                  <p:cNvPr id="69" name="TextBox 68">
                    <a:extLst>
                      <a:ext uri="{FF2B5EF4-FFF2-40B4-BE49-F238E27FC236}">
                        <a16:creationId xmlns:a16="http://schemas.microsoft.com/office/drawing/2014/main" id="{0DBB0BEF-7005-492F-8081-71C74C241FE3}"/>
                      </a:ext>
                    </a:extLst>
                  </p:cNvPr>
                  <p:cNvSpPr txBox="1"/>
                  <p:nvPr/>
                </p:nvSpPr>
                <p:spPr>
                  <a:xfrm>
                    <a:off x="4419600" y="3200400"/>
                    <a:ext cx="1219200"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Receiver</a:t>
                    </a:r>
                  </a:p>
                </p:txBody>
              </p:sp>
              <p:sp>
                <p:nvSpPr>
                  <p:cNvPr id="70" name="Rectangle 69">
                    <a:extLst>
                      <a:ext uri="{FF2B5EF4-FFF2-40B4-BE49-F238E27FC236}">
                        <a16:creationId xmlns:a16="http://schemas.microsoft.com/office/drawing/2014/main" id="{CB21EF65-5110-4EEF-8714-74E0F45D198E}"/>
                      </a:ext>
                    </a:extLst>
                  </p:cNvPr>
                  <p:cNvSpPr/>
                  <p:nvPr/>
                </p:nvSpPr>
                <p:spPr>
                  <a:xfrm>
                    <a:off x="4419600" y="1981200"/>
                    <a:ext cx="1219200" cy="1219200"/>
                  </a:xfrm>
                  <a:prstGeom prst="rect">
                    <a:avLst/>
                  </a:prstGeom>
                  <a:solidFill>
                    <a:schemeClr val="tx2">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71" name="TextBox 70">
                    <a:extLst>
                      <a:ext uri="{FF2B5EF4-FFF2-40B4-BE49-F238E27FC236}">
                        <a16:creationId xmlns:a16="http://schemas.microsoft.com/office/drawing/2014/main" id="{BD970F72-88BB-4F77-9E35-31080E22C8FC}"/>
                      </a:ext>
                    </a:extLst>
                  </p:cNvPr>
                  <p:cNvSpPr txBox="1"/>
                  <p:nvPr/>
                </p:nvSpPr>
                <p:spPr>
                  <a:xfrm>
                    <a:off x="4419600" y="1524000"/>
                    <a:ext cx="1219200"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Bob</a:t>
                    </a:r>
                  </a:p>
                </p:txBody>
              </p:sp>
            </p:grpSp>
          </p:grpSp>
          <p:grpSp>
            <p:nvGrpSpPr>
              <p:cNvPr id="43" name="Group 42">
                <a:extLst>
                  <a:ext uri="{FF2B5EF4-FFF2-40B4-BE49-F238E27FC236}">
                    <a16:creationId xmlns:a16="http://schemas.microsoft.com/office/drawing/2014/main" id="{3E1F3A1A-97AF-4D5C-8C45-AD916F039D23}"/>
                  </a:ext>
                </a:extLst>
              </p:cNvPr>
              <p:cNvGrpSpPr/>
              <p:nvPr/>
            </p:nvGrpSpPr>
            <p:grpSpPr>
              <a:xfrm>
                <a:off x="1066800" y="2286000"/>
                <a:ext cx="4267200" cy="609600"/>
                <a:chOff x="1066800" y="2286000"/>
                <a:chExt cx="4267200" cy="609600"/>
              </a:xfrm>
            </p:grpSpPr>
            <p:sp>
              <p:nvSpPr>
                <p:cNvPr id="64" name="Rectangle 63">
                  <a:extLst>
                    <a:ext uri="{FF2B5EF4-FFF2-40B4-BE49-F238E27FC236}">
                      <a16:creationId xmlns:a16="http://schemas.microsoft.com/office/drawing/2014/main" id="{4756875E-A588-475F-A5FC-3799DE16025A}"/>
                    </a:ext>
                  </a:extLst>
                </p:cNvPr>
                <p:cNvSpPr/>
                <p:nvPr/>
              </p:nvSpPr>
              <p:spPr>
                <a:xfrm>
                  <a:off x="1371600" y="2438400"/>
                  <a:ext cx="3657600" cy="304800"/>
                </a:xfrm>
                <a:prstGeom prst="rect">
                  <a:avLst/>
                </a:prstGeom>
                <a:solidFill>
                  <a:schemeClr val="bg1"/>
                </a:solid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65" name="Arc 64">
                  <a:extLst>
                    <a:ext uri="{FF2B5EF4-FFF2-40B4-BE49-F238E27FC236}">
                      <a16:creationId xmlns:a16="http://schemas.microsoft.com/office/drawing/2014/main" id="{9F975299-B647-4694-AA0A-8ACBC3E58A8B}"/>
                    </a:ext>
                  </a:extLst>
                </p:cNvPr>
                <p:cNvSpPr/>
                <p:nvPr/>
              </p:nvSpPr>
              <p:spPr>
                <a:xfrm rot="10800000">
                  <a:off x="1066800" y="2286000"/>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sp>
              <p:nvSpPr>
                <p:cNvPr id="66" name="Arc 65">
                  <a:extLst>
                    <a:ext uri="{FF2B5EF4-FFF2-40B4-BE49-F238E27FC236}">
                      <a16:creationId xmlns:a16="http://schemas.microsoft.com/office/drawing/2014/main" id="{DFA5CAB3-6AC5-40D8-8FDF-0795E3F945F1}"/>
                    </a:ext>
                  </a:extLst>
                </p:cNvPr>
                <p:cNvSpPr/>
                <p:nvPr/>
              </p:nvSpPr>
              <p:spPr>
                <a:xfrm>
                  <a:off x="4724400" y="2286000"/>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grpSp>
          <p:grpSp>
            <p:nvGrpSpPr>
              <p:cNvPr id="44" name="Group 43">
                <a:extLst>
                  <a:ext uri="{FF2B5EF4-FFF2-40B4-BE49-F238E27FC236}">
                    <a16:creationId xmlns:a16="http://schemas.microsoft.com/office/drawing/2014/main" id="{5A5951AE-4D51-4B04-BF1A-570067FC7BF8}"/>
                  </a:ext>
                </a:extLst>
              </p:cNvPr>
              <p:cNvGrpSpPr/>
              <p:nvPr/>
            </p:nvGrpSpPr>
            <p:grpSpPr>
              <a:xfrm>
                <a:off x="1219200" y="2438400"/>
                <a:ext cx="3962400" cy="304800"/>
                <a:chOff x="1219200" y="2438400"/>
                <a:chExt cx="3962400" cy="304800"/>
              </a:xfrm>
            </p:grpSpPr>
            <p:sp>
              <p:nvSpPr>
                <p:cNvPr id="61" name="Oval 60">
                  <a:extLst>
                    <a:ext uri="{FF2B5EF4-FFF2-40B4-BE49-F238E27FC236}">
                      <a16:creationId xmlns:a16="http://schemas.microsoft.com/office/drawing/2014/main" id="{B032A22A-7A9A-49EC-9545-A380950475A4}"/>
                    </a:ext>
                  </a:extLst>
                </p:cNvPr>
                <p:cNvSpPr/>
                <p:nvPr/>
              </p:nvSpPr>
              <p:spPr>
                <a:xfrm>
                  <a:off x="1219200" y="2438400"/>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62" name="Oval 61">
                  <a:extLst>
                    <a:ext uri="{FF2B5EF4-FFF2-40B4-BE49-F238E27FC236}">
                      <a16:creationId xmlns:a16="http://schemas.microsoft.com/office/drawing/2014/main" id="{94939E10-985D-4AFB-A308-A544A3B0D39E}"/>
                    </a:ext>
                  </a:extLst>
                </p:cNvPr>
                <p:cNvSpPr/>
                <p:nvPr/>
              </p:nvSpPr>
              <p:spPr>
                <a:xfrm>
                  <a:off x="4876800" y="2438400"/>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63" name="Rectangle 62">
                  <a:extLst>
                    <a:ext uri="{FF2B5EF4-FFF2-40B4-BE49-F238E27FC236}">
                      <a16:creationId xmlns:a16="http://schemas.microsoft.com/office/drawing/2014/main" id="{2112FF1D-D1A3-48CC-9F23-C1E25FD4680A}"/>
                    </a:ext>
                  </a:extLst>
                </p:cNvPr>
                <p:cNvSpPr/>
                <p:nvPr/>
              </p:nvSpPr>
              <p:spPr>
                <a:xfrm>
                  <a:off x="1371600" y="2514600"/>
                  <a:ext cx="3657600" cy="152400"/>
                </a:xfrm>
                <a:prstGeom prst="rect">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grpSp>
          <p:grpSp>
            <p:nvGrpSpPr>
              <p:cNvPr id="45" name="Group 44">
                <a:extLst>
                  <a:ext uri="{FF2B5EF4-FFF2-40B4-BE49-F238E27FC236}">
                    <a16:creationId xmlns:a16="http://schemas.microsoft.com/office/drawing/2014/main" id="{0514D064-08FB-4928-85B1-99F52992101A}"/>
                  </a:ext>
                </a:extLst>
              </p:cNvPr>
              <p:cNvGrpSpPr/>
              <p:nvPr/>
            </p:nvGrpSpPr>
            <p:grpSpPr>
              <a:xfrm>
                <a:off x="2438400" y="2743200"/>
                <a:ext cx="1981200" cy="838200"/>
                <a:chOff x="2438400" y="2743200"/>
                <a:chExt cx="1981200" cy="838200"/>
              </a:xfrm>
            </p:grpSpPr>
            <p:sp>
              <p:nvSpPr>
                <p:cNvPr id="59" name="TextBox 58">
                  <a:extLst>
                    <a:ext uri="{FF2B5EF4-FFF2-40B4-BE49-F238E27FC236}">
                      <a16:creationId xmlns:a16="http://schemas.microsoft.com/office/drawing/2014/main" id="{A68A1496-F055-4093-8A45-33DA2052A21A}"/>
                    </a:ext>
                  </a:extLst>
                </p:cNvPr>
                <p:cNvSpPr txBox="1"/>
                <p:nvPr/>
              </p:nvSpPr>
              <p:spPr>
                <a:xfrm>
                  <a:off x="2438400" y="3124200"/>
                  <a:ext cx="1981200" cy="457200"/>
                </a:xfrm>
                <a:prstGeom prst="rect">
                  <a:avLst/>
                </a:prstGeom>
                <a:noFill/>
              </p:spPr>
              <p:txBody>
                <a:bodyPr wrap="square" rtlCol="0" anchor="ctr" anchorCtr="0">
                  <a:noAutofit/>
                </a:bodyPr>
                <a:lstStyle/>
                <a:p>
                  <a:pPr algn="ctr"/>
                  <a:r>
                    <a:rPr lang="en-US" sz="675" dirty="0">
                      <a:ea typeface="Verdana" pitchFamily="34" charset="0"/>
                      <a:cs typeface="Verdana" pitchFamily="34" charset="0"/>
                    </a:rPr>
                    <a:t>Quantum/Classical</a:t>
                  </a:r>
                </a:p>
                <a:p>
                  <a:pPr algn="ctr"/>
                  <a:r>
                    <a:rPr lang="en-US" sz="675" dirty="0">
                      <a:ea typeface="Verdana" pitchFamily="34" charset="0"/>
                      <a:cs typeface="Verdana" pitchFamily="34" charset="0"/>
                    </a:rPr>
                    <a:t>Boundary</a:t>
                  </a:r>
                </a:p>
              </p:txBody>
            </p:sp>
            <p:cxnSp>
              <p:nvCxnSpPr>
                <p:cNvPr id="60" name="Straight Arrow Connector 59">
                  <a:extLst>
                    <a:ext uri="{FF2B5EF4-FFF2-40B4-BE49-F238E27FC236}">
                      <a16:creationId xmlns:a16="http://schemas.microsoft.com/office/drawing/2014/main" id="{6D2452FB-E00C-483C-A7BC-38B81C4273AF}"/>
                    </a:ext>
                  </a:extLst>
                </p:cNvPr>
                <p:cNvCxnSpPr/>
                <p:nvPr/>
              </p:nvCxnSpPr>
              <p:spPr>
                <a:xfrm flipV="1">
                  <a:off x="3429000" y="2743200"/>
                  <a:ext cx="0" cy="381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6" name="Group 45">
                <a:extLst>
                  <a:ext uri="{FF2B5EF4-FFF2-40B4-BE49-F238E27FC236}">
                    <a16:creationId xmlns:a16="http://schemas.microsoft.com/office/drawing/2014/main" id="{A8455B47-716E-4855-90F2-A2E7B51EBB55}"/>
                  </a:ext>
                </a:extLst>
              </p:cNvPr>
              <p:cNvGrpSpPr/>
              <p:nvPr/>
            </p:nvGrpSpPr>
            <p:grpSpPr>
              <a:xfrm>
                <a:off x="1981200" y="1600200"/>
                <a:ext cx="1981200" cy="914400"/>
                <a:chOff x="1981200" y="1600200"/>
                <a:chExt cx="1981200" cy="914400"/>
              </a:xfrm>
            </p:grpSpPr>
            <p:sp>
              <p:nvSpPr>
                <p:cNvPr id="57" name="TextBox 56">
                  <a:extLst>
                    <a:ext uri="{FF2B5EF4-FFF2-40B4-BE49-F238E27FC236}">
                      <a16:creationId xmlns:a16="http://schemas.microsoft.com/office/drawing/2014/main" id="{70C15A56-3AF7-4067-9675-B02EC87E8395}"/>
                    </a:ext>
                  </a:extLst>
                </p:cNvPr>
                <p:cNvSpPr txBox="1"/>
                <p:nvPr/>
              </p:nvSpPr>
              <p:spPr>
                <a:xfrm>
                  <a:off x="1981200" y="1600200"/>
                  <a:ext cx="1981200"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Quantum System</a:t>
                  </a:r>
                </a:p>
              </p:txBody>
            </p:sp>
            <p:cxnSp>
              <p:nvCxnSpPr>
                <p:cNvPr id="58" name="Straight Arrow Connector 57">
                  <a:extLst>
                    <a:ext uri="{FF2B5EF4-FFF2-40B4-BE49-F238E27FC236}">
                      <a16:creationId xmlns:a16="http://schemas.microsoft.com/office/drawing/2014/main" id="{80B8D035-459E-4FDB-A535-12B6D6793F82}"/>
                    </a:ext>
                  </a:extLst>
                </p:cNvPr>
                <p:cNvCxnSpPr/>
                <p:nvPr/>
              </p:nvCxnSpPr>
              <p:spPr>
                <a:xfrm>
                  <a:off x="2971800" y="2057400"/>
                  <a:ext cx="0" cy="4572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a:extLst>
                  <a:ext uri="{FF2B5EF4-FFF2-40B4-BE49-F238E27FC236}">
                    <a16:creationId xmlns:a16="http://schemas.microsoft.com/office/drawing/2014/main" id="{2F315BCD-2096-4B41-A249-7148248D7D77}"/>
                  </a:ext>
                </a:extLst>
              </p:cNvPr>
              <p:cNvGrpSpPr/>
              <p:nvPr/>
            </p:nvGrpSpPr>
            <p:grpSpPr>
              <a:xfrm>
                <a:off x="762000" y="2438400"/>
                <a:ext cx="4876800" cy="762000"/>
                <a:chOff x="762000" y="2438400"/>
                <a:chExt cx="4876800" cy="762000"/>
              </a:xfrm>
            </p:grpSpPr>
            <p:grpSp>
              <p:nvGrpSpPr>
                <p:cNvPr id="48" name="Group 47">
                  <a:extLst>
                    <a:ext uri="{FF2B5EF4-FFF2-40B4-BE49-F238E27FC236}">
                      <a16:creationId xmlns:a16="http://schemas.microsoft.com/office/drawing/2014/main" id="{1883607F-77FF-4038-9A89-E297AC4DA2A1}"/>
                    </a:ext>
                  </a:extLst>
                </p:cNvPr>
                <p:cNvGrpSpPr/>
                <p:nvPr/>
              </p:nvGrpSpPr>
              <p:grpSpPr>
                <a:xfrm>
                  <a:off x="5257800" y="2590800"/>
                  <a:ext cx="381000" cy="609600"/>
                  <a:chOff x="5257800" y="2590800"/>
                  <a:chExt cx="381000" cy="609600"/>
                </a:xfrm>
              </p:grpSpPr>
              <p:sp>
                <p:nvSpPr>
                  <p:cNvPr id="54" name="TextBox 53">
                    <a:extLst>
                      <a:ext uri="{FF2B5EF4-FFF2-40B4-BE49-F238E27FC236}">
                        <a16:creationId xmlns:a16="http://schemas.microsoft.com/office/drawing/2014/main" id="{6AF08AE5-C649-42E3-BF52-865E3E5D4425}"/>
                      </a:ext>
                    </a:extLst>
                  </p:cNvPr>
                  <p:cNvSpPr txBox="1"/>
                  <p:nvPr/>
                </p:nvSpPr>
                <p:spPr>
                  <a:xfrm>
                    <a:off x="5257800" y="2971800"/>
                    <a:ext cx="381000" cy="228600"/>
                  </a:xfrm>
                  <a:prstGeom prst="rect">
                    <a:avLst/>
                  </a:prstGeom>
                  <a:solidFill>
                    <a:schemeClr val="tx2">
                      <a:lumMod val="40000"/>
                      <a:lumOff val="60000"/>
                    </a:schemeClr>
                  </a:solidFill>
                  <a:ln w="19050">
                    <a:solidFill>
                      <a:srgbClr val="0070C0"/>
                    </a:solidFill>
                  </a:ln>
                </p:spPr>
                <p:txBody>
                  <a:bodyPr wrap="none" rtlCol="0" anchor="ctr" anchorCtr="0">
                    <a:noAutofit/>
                  </a:bodyPr>
                  <a:lstStyle/>
                  <a:p>
                    <a:pPr algn="ctr">
                      <a:spcAft>
                        <a:spcPts val="450"/>
                      </a:spcAft>
                    </a:pPr>
                    <a:r>
                      <a:rPr lang="en-US" sz="675" b="1">
                        <a:latin typeface="Courier" charset="0"/>
                        <a:ea typeface="Courier" charset="0"/>
                        <a:cs typeface="Courier" charset="0"/>
                      </a:rPr>
                      <a:t>KEY</a:t>
                    </a:r>
                  </a:p>
                </p:txBody>
              </p:sp>
              <p:cxnSp>
                <p:nvCxnSpPr>
                  <p:cNvPr id="55" name="Straight Arrow Connector 54">
                    <a:extLst>
                      <a:ext uri="{FF2B5EF4-FFF2-40B4-BE49-F238E27FC236}">
                        <a16:creationId xmlns:a16="http://schemas.microsoft.com/office/drawing/2014/main" id="{C717C504-D5A8-4231-B0F9-6F68CA5E91A1}"/>
                      </a:ext>
                    </a:extLst>
                  </p:cNvPr>
                  <p:cNvCxnSpPr/>
                  <p:nvPr/>
                </p:nvCxnSpPr>
                <p:spPr>
                  <a:xfrm>
                    <a:off x="5334000" y="2590800"/>
                    <a:ext cx="152400" cy="0"/>
                  </a:xfrm>
                  <a:prstGeom prst="straightConnector1">
                    <a:avLst/>
                  </a:prstGeom>
                  <a:ln w="25400">
                    <a:solidFill>
                      <a:srgbClr val="0070C0"/>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3A5C6BA-9EAD-40E8-B884-3F53B6CEE473}"/>
                      </a:ext>
                    </a:extLst>
                  </p:cNvPr>
                  <p:cNvCxnSpPr/>
                  <p:nvPr/>
                </p:nvCxnSpPr>
                <p:spPr>
                  <a:xfrm>
                    <a:off x="5486400" y="2590800"/>
                    <a:ext cx="0" cy="38100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BD577BD4-A679-48AA-8055-20E9A17B1400}"/>
                    </a:ext>
                  </a:extLst>
                </p:cNvPr>
                <p:cNvGrpSpPr/>
                <p:nvPr/>
              </p:nvGrpSpPr>
              <p:grpSpPr>
                <a:xfrm>
                  <a:off x="762000" y="2438400"/>
                  <a:ext cx="457200" cy="762000"/>
                  <a:chOff x="762000" y="2438400"/>
                  <a:chExt cx="457200" cy="762000"/>
                </a:xfrm>
              </p:grpSpPr>
              <p:sp>
                <p:nvSpPr>
                  <p:cNvPr id="50" name="TextBox 49">
                    <a:extLst>
                      <a:ext uri="{FF2B5EF4-FFF2-40B4-BE49-F238E27FC236}">
                        <a16:creationId xmlns:a16="http://schemas.microsoft.com/office/drawing/2014/main" id="{9C68B704-B6AF-4704-9BE9-173208E58C6A}"/>
                      </a:ext>
                    </a:extLst>
                  </p:cNvPr>
                  <p:cNvSpPr txBox="1"/>
                  <p:nvPr/>
                </p:nvSpPr>
                <p:spPr>
                  <a:xfrm>
                    <a:off x="762000" y="2971800"/>
                    <a:ext cx="381000" cy="228600"/>
                  </a:xfrm>
                  <a:prstGeom prst="rect">
                    <a:avLst/>
                  </a:prstGeom>
                  <a:solidFill>
                    <a:schemeClr val="tx2">
                      <a:lumMod val="40000"/>
                      <a:lumOff val="60000"/>
                    </a:schemeClr>
                  </a:solidFill>
                  <a:ln w="19050">
                    <a:solidFill>
                      <a:srgbClr val="0070C0"/>
                    </a:solidFill>
                  </a:ln>
                </p:spPr>
                <p:txBody>
                  <a:bodyPr wrap="none" rtlCol="0" anchor="ctr" anchorCtr="0">
                    <a:noAutofit/>
                  </a:bodyPr>
                  <a:lstStyle/>
                  <a:p>
                    <a:pPr algn="ctr">
                      <a:spcAft>
                        <a:spcPts val="450"/>
                      </a:spcAft>
                    </a:pPr>
                    <a:r>
                      <a:rPr lang="en-US" sz="675" b="1">
                        <a:latin typeface="Courier" charset="0"/>
                        <a:ea typeface="Courier" charset="0"/>
                        <a:cs typeface="Courier" charset="0"/>
                      </a:rPr>
                      <a:t>KEY</a:t>
                    </a:r>
                  </a:p>
                </p:txBody>
              </p:sp>
              <p:cxnSp>
                <p:nvCxnSpPr>
                  <p:cNvPr id="51" name="Straight Arrow Connector 50">
                    <a:extLst>
                      <a:ext uri="{FF2B5EF4-FFF2-40B4-BE49-F238E27FC236}">
                        <a16:creationId xmlns:a16="http://schemas.microsoft.com/office/drawing/2014/main" id="{DF99BE20-5CCA-4F28-BF0C-D04092F92A48}"/>
                      </a:ext>
                    </a:extLst>
                  </p:cNvPr>
                  <p:cNvCxnSpPr/>
                  <p:nvPr/>
                </p:nvCxnSpPr>
                <p:spPr>
                  <a:xfrm>
                    <a:off x="914400" y="2590800"/>
                    <a:ext cx="304800" cy="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CF683687-3716-43D1-A0ED-CF3A5849FEED}"/>
                      </a:ext>
                    </a:extLst>
                  </p:cNvPr>
                  <p:cNvCxnSpPr/>
                  <p:nvPr/>
                </p:nvCxnSpPr>
                <p:spPr>
                  <a:xfrm>
                    <a:off x="914400" y="2590800"/>
                    <a:ext cx="0" cy="38100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53" name="TextBox 52">
                    <a:extLst>
                      <a:ext uri="{FF2B5EF4-FFF2-40B4-BE49-F238E27FC236}">
                        <a16:creationId xmlns:a16="http://schemas.microsoft.com/office/drawing/2014/main" id="{2E062BE1-86E6-442F-B1FA-0FA54F17D3B1}"/>
                      </a:ext>
                    </a:extLst>
                  </p:cNvPr>
                  <p:cNvSpPr txBox="1"/>
                  <p:nvPr/>
                </p:nvSpPr>
                <p:spPr>
                  <a:xfrm>
                    <a:off x="762000" y="2438400"/>
                    <a:ext cx="228600" cy="228600"/>
                  </a:xfrm>
                  <a:prstGeom prst="rect">
                    <a:avLst/>
                  </a:prstGeom>
                  <a:noFill/>
                </p:spPr>
                <p:txBody>
                  <a:bodyPr wrap="none" rtlCol="0" anchor="ctr" anchorCtr="0">
                    <a:noAutofit/>
                  </a:bodyPr>
                  <a:lstStyle/>
                  <a:p>
                    <a:pPr algn="ctr">
                      <a:spcAft>
                        <a:spcPts val="450"/>
                      </a:spcAft>
                    </a:pPr>
                    <a:r>
                      <a:rPr lang="en-US" sz="675" b="1">
                        <a:latin typeface="Times" charset="0"/>
                        <a:ea typeface="Times" charset="0"/>
                        <a:cs typeface="Times" charset="0"/>
                      </a:rPr>
                      <a:t>*</a:t>
                    </a:r>
                  </a:p>
                </p:txBody>
              </p:sp>
            </p:grpSp>
          </p:grpSp>
        </p:grpSp>
        <p:grpSp>
          <p:nvGrpSpPr>
            <p:cNvPr id="26" name="Group 25">
              <a:extLst>
                <a:ext uri="{FF2B5EF4-FFF2-40B4-BE49-F238E27FC236}">
                  <a16:creationId xmlns:a16="http://schemas.microsoft.com/office/drawing/2014/main" id="{4D2777D9-1C23-4F28-83E3-DEFC09BFD943}"/>
                </a:ext>
              </a:extLst>
            </p:cNvPr>
            <p:cNvGrpSpPr/>
            <p:nvPr/>
          </p:nvGrpSpPr>
          <p:grpSpPr>
            <a:xfrm>
              <a:off x="1600200" y="4038600"/>
              <a:ext cx="6342097" cy="2133600"/>
              <a:chOff x="1600200" y="4038600"/>
              <a:chExt cx="6342097" cy="2133600"/>
            </a:xfrm>
          </p:grpSpPr>
          <p:sp>
            <p:nvSpPr>
              <p:cNvPr id="27" name="TextBox 26">
                <a:extLst>
                  <a:ext uri="{FF2B5EF4-FFF2-40B4-BE49-F238E27FC236}">
                    <a16:creationId xmlns:a16="http://schemas.microsoft.com/office/drawing/2014/main" id="{53E8D0B2-8553-494F-8694-73CB55EC63E0}"/>
                  </a:ext>
                </a:extLst>
              </p:cNvPr>
              <p:cNvSpPr txBox="1"/>
              <p:nvPr/>
            </p:nvSpPr>
            <p:spPr>
              <a:xfrm>
                <a:off x="5371020" y="4038600"/>
                <a:ext cx="1827213" cy="457200"/>
              </a:xfrm>
              <a:prstGeom prst="rect">
                <a:avLst/>
              </a:prstGeom>
              <a:noFill/>
              <a:ln>
                <a:noFill/>
              </a:ln>
            </p:spPr>
            <p:txBody>
              <a:bodyPr wrap="square" rtlCol="0" anchor="ctr" anchorCtr="0">
                <a:noAutofit/>
              </a:bodyPr>
              <a:lstStyle/>
              <a:p>
                <a:pPr algn="ctr">
                  <a:spcAft>
                    <a:spcPts val="450"/>
                  </a:spcAft>
                </a:pPr>
                <a:r>
                  <a:rPr lang="en-US" sz="675" dirty="0">
                    <a:solidFill>
                      <a:schemeClr val="tx1">
                        <a:alpha val="50000"/>
                      </a:schemeClr>
                    </a:solidFill>
                    <a:ea typeface="Verdana" pitchFamily="34" charset="0"/>
                    <a:cs typeface="Verdana" pitchFamily="34" charset="0"/>
                  </a:rPr>
                  <a:t>Classical Side Channel</a:t>
                </a:r>
              </a:p>
            </p:txBody>
          </p:sp>
          <p:cxnSp>
            <p:nvCxnSpPr>
              <p:cNvPr id="28" name="Straight Arrow Connector 27">
                <a:extLst>
                  <a:ext uri="{FF2B5EF4-FFF2-40B4-BE49-F238E27FC236}">
                    <a16:creationId xmlns:a16="http://schemas.microsoft.com/office/drawing/2014/main" id="{805CE5C0-D7B3-4EA5-9CDD-2BF83AEB114E}"/>
                  </a:ext>
                </a:extLst>
              </p:cNvPr>
              <p:cNvCxnSpPr>
                <a:cxnSpLocks/>
              </p:cNvCxnSpPr>
              <p:nvPr/>
            </p:nvCxnSpPr>
            <p:spPr>
              <a:xfrm>
                <a:off x="5410200" y="4572000"/>
                <a:ext cx="1788033" cy="0"/>
              </a:xfrm>
              <a:prstGeom prst="straightConnector1">
                <a:avLst/>
              </a:prstGeom>
              <a:ln w="25400">
                <a:solidFill>
                  <a:schemeClr val="tx1">
                    <a:alpha val="50000"/>
                  </a:schemeClr>
                </a:solidFill>
                <a:headEnd type="oval" w="lg" len="lg"/>
                <a:tailEnd type="triangle" w="lg" len="lg"/>
              </a:ln>
            </p:spPr>
            <p:style>
              <a:lnRef idx="1">
                <a:schemeClr val="accent1"/>
              </a:lnRef>
              <a:fillRef idx="0">
                <a:schemeClr val="accent1"/>
              </a:fillRef>
              <a:effectRef idx="0">
                <a:schemeClr val="accent1"/>
              </a:effectRef>
              <a:fontRef idx="minor">
                <a:schemeClr val="tx1"/>
              </a:fontRef>
            </p:style>
          </p:cxnSp>
          <p:sp>
            <p:nvSpPr>
              <p:cNvPr id="29" name="Oval 28">
                <a:extLst>
                  <a:ext uri="{FF2B5EF4-FFF2-40B4-BE49-F238E27FC236}">
                    <a16:creationId xmlns:a16="http://schemas.microsoft.com/office/drawing/2014/main" id="{7117CDBF-54FC-48D4-A2BB-3555B9481EF0}"/>
                  </a:ext>
                </a:extLst>
              </p:cNvPr>
              <p:cNvSpPr/>
              <p:nvPr/>
            </p:nvSpPr>
            <p:spPr>
              <a:xfrm>
                <a:off x="5257800" y="4419600"/>
                <a:ext cx="304800" cy="304800"/>
              </a:xfrm>
              <a:prstGeom prst="ellipse">
                <a:avLst/>
              </a:prstGeom>
              <a:noFill/>
              <a:ln w="25400">
                <a:solidFill>
                  <a:schemeClr val="tx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30" name="TextBox 29">
                <a:extLst>
                  <a:ext uri="{FF2B5EF4-FFF2-40B4-BE49-F238E27FC236}">
                    <a16:creationId xmlns:a16="http://schemas.microsoft.com/office/drawing/2014/main" id="{5B886511-CFBE-49D2-886B-3131EE13E9BC}"/>
                  </a:ext>
                </a:extLst>
              </p:cNvPr>
              <p:cNvSpPr txBox="1"/>
              <p:nvPr/>
            </p:nvSpPr>
            <p:spPr>
              <a:xfrm>
                <a:off x="5371020" y="4876800"/>
                <a:ext cx="1827213"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Measurement Side Channel</a:t>
                </a:r>
              </a:p>
            </p:txBody>
          </p:sp>
          <p:cxnSp>
            <p:nvCxnSpPr>
              <p:cNvPr id="31" name="Straight Arrow Connector 30">
                <a:extLst>
                  <a:ext uri="{FF2B5EF4-FFF2-40B4-BE49-F238E27FC236}">
                    <a16:creationId xmlns:a16="http://schemas.microsoft.com/office/drawing/2014/main" id="{9B1F9F4E-BC24-4B55-A37B-5EAFE20153E3}"/>
                  </a:ext>
                </a:extLst>
              </p:cNvPr>
              <p:cNvCxnSpPr>
                <a:cxnSpLocks/>
              </p:cNvCxnSpPr>
              <p:nvPr/>
            </p:nvCxnSpPr>
            <p:spPr>
              <a:xfrm>
                <a:off x="5334000" y="4800600"/>
                <a:ext cx="1864233" cy="0"/>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32" name="Oval 31">
                <a:extLst>
                  <a:ext uri="{FF2B5EF4-FFF2-40B4-BE49-F238E27FC236}">
                    <a16:creationId xmlns:a16="http://schemas.microsoft.com/office/drawing/2014/main" id="{A8C424EE-EBB2-4E3A-A694-C69DDFA136F5}"/>
                  </a:ext>
                </a:extLst>
              </p:cNvPr>
              <p:cNvSpPr/>
              <p:nvPr/>
            </p:nvSpPr>
            <p:spPr>
              <a:xfrm>
                <a:off x="5181600" y="4800600"/>
                <a:ext cx="304800" cy="304800"/>
              </a:xfrm>
              <a:prstGeom prst="ellipse">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cxnSp>
            <p:nvCxnSpPr>
              <p:cNvPr id="33" name="Straight Arrow Connector 32">
                <a:extLst>
                  <a:ext uri="{FF2B5EF4-FFF2-40B4-BE49-F238E27FC236}">
                    <a16:creationId xmlns:a16="http://schemas.microsoft.com/office/drawing/2014/main" id="{FCC349D4-B72D-4E48-82AE-A1975D365E6A}"/>
                  </a:ext>
                </a:extLst>
              </p:cNvPr>
              <p:cNvCxnSpPr/>
              <p:nvPr/>
            </p:nvCxnSpPr>
            <p:spPr>
              <a:xfrm flipV="1">
                <a:off x="5334000" y="4800600"/>
                <a:ext cx="0" cy="152400"/>
              </a:xfrm>
              <a:prstGeom prst="straightConnector1">
                <a:avLst/>
              </a:prstGeom>
              <a:ln w="25400">
                <a:solidFill>
                  <a:schemeClr val="tx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A2DB45B2-6DCE-489E-9B6C-89BEC2945D27}"/>
                  </a:ext>
                </a:extLst>
              </p:cNvPr>
              <p:cNvSpPr txBox="1"/>
              <p:nvPr/>
            </p:nvSpPr>
            <p:spPr>
              <a:xfrm>
                <a:off x="5371020" y="5486400"/>
                <a:ext cx="1827213"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Quantum State Imperfection</a:t>
                </a:r>
              </a:p>
            </p:txBody>
          </p:sp>
          <p:cxnSp>
            <p:nvCxnSpPr>
              <p:cNvPr id="35" name="Straight Arrow Connector 34">
                <a:extLst>
                  <a:ext uri="{FF2B5EF4-FFF2-40B4-BE49-F238E27FC236}">
                    <a16:creationId xmlns:a16="http://schemas.microsoft.com/office/drawing/2014/main" id="{660825B2-CBD9-4598-B82B-8E3F1CC2C566}"/>
                  </a:ext>
                </a:extLst>
              </p:cNvPr>
              <p:cNvCxnSpPr/>
              <p:nvPr/>
            </p:nvCxnSpPr>
            <p:spPr>
              <a:xfrm>
                <a:off x="2438400" y="4953000"/>
                <a:ext cx="0" cy="1066800"/>
              </a:xfrm>
              <a:prstGeom prst="straightConnector1">
                <a:avLst/>
              </a:prstGeom>
              <a:ln w="25400">
                <a:solidFill>
                  <a:schemeClr val="tx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4F8AA004-B5C6-4E76-9DDD-E2F1F3D3076E}"/>
                  </a:ext>
                </a:extLst>
              </p:cNvPr>
              <p:cNvSpPr/>
              <p:nvPr/>
            </p:nvSpPr>
            <p:spPr>
              <a:xfrm>
                <a:off x="2286000" y="4800600"/>
                <a:ext cx="304800" cy="304800"/>
              </a:xfrm>
              <a:prstGeom prst="ellipse">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cxnSp>
            <p:nvCxnSpPr>
              <p:cNvPr id="37" name="Straight Arrow Connector 36">
                <a:extLst>
                  <a:ext uri="{FF2B5EF4-FFF2-40B4-BE49-F238E27FC236}">
                    <a16:creationId xmlns:a16="http://schemas.microsoft.com/office/drawing/2014/main" id="{E3B98D0B-B142-47FF-8CFC-FAF75E9DD90D}"/>
                  </a:ext>
                </a:extLst>
              </p:cNvPr>
              <p:cNvCxnSpPr>
                <a:cxnSpLocks/>
              </p:cNvCxnSpPr>
              <p:nvPr/>
            </p:nvCxnSpPr>
            <p:spPr>
              <a:xfrm>
                <a:off x="2438400" y="6019800"/>
                <a:ext cx="4759833" cy="0"/>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05856DDC-DD37-48A8-BB0B-8EE0DC89FCCD}"/>
                  </a:ext>
                </a:extLst>
              </p:cNvPr>
              <p:cNvCxnSpPr/>
              <p:nvPr/>
            </p:nvCxnSpPr>
            <p:spPr>
              <a:xfrm>
                <a:off x="1752600" y="4572000"/>
                <a:ext cx="3581400" cy="0"/>
              </a:xfrm>
              <a:prstGeom prst="straightConnector1">
                <a:avLst/>
              </a:prstGeom>
              <a:ln w="25400">
                <a:solidFill>
                  <a:schemeClr val="tx1">
                    <a:alpha val="50000"/>
                  </a:schemeClr>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sp>
            <p:nvSpPr>
              <p:cNvPr id="39" name="Oval 38">
                <a:extLst>
                  <a:ext uri="{FF2B5EF4-FFF2-40B4-BE49-F238E27FC236}">
                    <a16:creationId xmlns:a16="http://schemas.microsoft.com/office/drawing/2014/main" id="{789FA0F4-EA39-43E6-A059-F78B2E454B0C}"/>
                  </a:ext>
                </a:extLst>
              </p:cNvPr>
              <p:cNvSpPr/>
              <p:nvPr/>
            </p:nvSpPr>
            <p:spPr>
              <a:xfrm>
                <a:off x="1600200" y="4419600"/>
                <a:ext cx="304800" cy="304800"/>
              </a:xfrm>
              <a:prstGeom prst="ellipse">
                <a:avLst/>
              </a:prstGeom>
              <a:noFill/>
              <a:ln w="25400">
                <a:solidFill>
                  <a:schemeClr val="tx1">
                    <a:alpha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40" name="TextBox 39">
                <a:extLst>
                  <a:ext uri="{FF2B5EF4-FFF2-40B4-BE49-F238E27FC236}">
                    <a16:creationId xmlns:a16="http://schemas.microsoft.com/office/drawing/2014/main" id="{69C168BF-DD1F-40C0-950D-A79CC1B092EA}"/>
                  </a:ext>
                </a:extLst>
              </p:cNvPr>
              <p:cNvSpPr txBox="1"/>
              <p:nvPr/>
            </p:nvSpPr>
            <p:spPr>
              <a:xfrm rot="16200000">
                <a:off x="6800090" y="5029993"/>
                <a:ext cx="1827213" cy="457200"/>
              </a:xfrm>
              <a:prstGeom prst="rect">
                <a:avLst/>
              </a:prstGeom>
              <a:noFill/>
            </p:spPr>
            <p:txBody>
              <a:bodyPr wrap="square" rtlCol="0" anchor="ctr" anchorCtr="0">
                <a:noAutofit/>
              </a:bodyPr>
              <a:lstStyle/>
              <a:p>
                <a:pPr algn="ctr">
                  <a:spcAft>
                    <a:spcPts val="450"/>
                  </a:spcAft>
                </a:pPr>
                <a:r>
                  <a:rPr lang="en-US" sz="675" dirty="0">
                    <a:ea typeface="Verdana" pitchFamily="34" charset="0"/>
                    <a:cs typeface="Verdana" pitchFamily="34" charset="0"/>
                  </a:rPr>
                  <a:t>Information Leakage</a:t>
                </a:r>
              </a:p>
            </p:txBody>
          </p:sp>
          <p:sp>
            <p:nvSpPr>
              <p:cNvPr id="41" name="Right Brace 40">
                <a:extLst>
                  <a:ext uri="{FF2B5EF4-FFF2-40B4-BE49-F238E27FC236}">
                    <a16:creationId xmlns:a16="http://schemas.microsoft.com/office/drawing/2014/main" id="{CAFB552A-D327-4DB9-ABBB-73FCDEACF91C}"/>
                  </a:ext>
                </a:extLst>
              </p:cNvPr>
              <p:cNvSpPr/>
              <p:nvPr/>
            </p:nvSpPr>
            <p:spPr>
              <a:xfrm>
                <a:off x="7180296" y="4344985"/>
                <a:ext cx="152400" cy="1827215"/>
              </a:xfrm>
              <a:prstGeom prst="rightBrace">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grpSp>
      </p:grpSp>
      <p:sp>
        <p:nvSpPr>
          <p:cNvPr id="80" name="TextBox 79">
            <a:extLst>
              <a:ext uri="{FF2B5EF4-FFF2-40B4-BE49-F238E27FC236}">
                <a16:creationId xmlns:a16="http://schemas.microsoft.com/office/drawing/2014/main" id="{21D495D9-4589-465F-92D3-E0BFC9649F13}"/>
              </a:ext>
            </a:extLst>
          </p:cNvPr>
          <p:cNvSpPr txBox="1"/>
          <p:nvPr/>
        </p:nvSpPr>
        <p:spPr>
          <a:xfrm>
            <a:off x="443346" y="1453522"/>
            <a:ext cx="4242943" cy="584775"/>
          </a:xfrm>
          <a:prstGeom prst="rect">
            <a:avLst/>
          </a:prstGeom>
          <a:noFill/>
        </p:spPr>
        <p:txBody>
          <a:bodyPr wrap="square" rtlCol="0">
            <a:spAutoFit/>
          </a:bodyPr>
          <a:lstStyle/>
          <a:p>
            <a:pPr algn="ctr">
              <a:spcAft>
                <a:spcPts val="450"/>
              </a:spcAft>
            </a:pPr>
            <a:r>
              <a:rPr lang="en-US" sz="1600" dirty="0">
                <a:ea typeface="Verdana" pitchFamily="34" charset="0"/>
                <a:cs typeface="Verdana" pitchFamily="34" charset="0"/>
              </a:rPr>
              <a:t>Information can be extracted by an adversary (Eve) via multiple possible exploits</a:t>
            </a:r>
          </a:p>
        </p:txBody>
      </p:sp>
      <p:grpSp>
        <p:nvGrpSpPr>
          <p:cNvPr id="114" name="Group 113">
            <a:extLst>
              <a:ext uri="{FF2B5EF4-FFF2-40B4-BE49-F238E27FC236}">
                <a16:creationId xmlns:a16="http://schemas.microsoft.com/office/drawing/2014/main" id="{E2EAD743-7231-40A0-99A4-C96543F4383E}"/>
              </a:ext>
            </a:extLst>
          </p:cNvPr>
          <p:cNvGrpSpPr/>
          <p:nvPr/>
        </p:nvGrpSpPr>
        <p:grpSpPr>
          <a:xfrm>
            <a:off x="668635" y="5010613"/>
            <a:ext cx="3248143" cy="1550459"/>
            <a:chOff x="762000" y="1524000"/>
            <a:chExt cx="4876800" cy="2209801"/>
          </a:xfrm>
        </p:grpSpPr>
        <p:grpSp>
          <p:nvGrpSpPr>
            <p:cNvPr id="115" name="Group 114">
              <a:extLst>
                <a:ext uri="{FF2B5EF4-FFF2-40B4-BE49-F238E27FC236}">
                  <a16:creationId xmlns:a16="http://schemas.microsoft.com/office/drawing/2014/main" id="{E9F69041-30A2-43C1-9F55-B57175F6DFC9}"/>
                </a:ext>
              </a:extLst>
            </p:cNvPr>
            <p:cNvGrpSpPr/>
            <p:nvPr/>
          </p:nvGrpSpPr>
          <p:grpSpPr>
            <a:xfrm>
              <a:off x="762000" y="1524000"/>
              <a:ext cx="4876800" cy="1676400"/>
              <a:chOff x="762000" y="1524000"/>
              <a:chExt cx="4876800" cy="1676400"/>
            </a:xfrm>
          </p:grpSpPr>
          <p:grpSp>
            <p:nvGrpSpPr>
              <p:cNvPr id="147" name="Group 146">
                <a:extLst>
                  <a:ext uri="{FF2B5EF4-FFF2-40B4-BE49-F238E27FC236}">
                    <a16:creationId xmlns:a16="http://schemas.microsoft.com/office/drawing/2014/main" id="{7545A4C0-B562-45EE-A03C-92EE7A239D5F}"/>
                  </a:ext>
                </a:extLst>
              </p:cNvPr>
              <p:cNvGrpSpPr/>
              <p:nvPr/>
            </p:nvGrpSpPr>
            <p:grpSpPr>
              <a:xfrm>
                <a:off x="762000" y="1524000"/>
                <a:ext cx="1219200" cy="1676400"/>
                <a:chOff x="762000" y="1524000"/>
                <a:chExt cx="1219200" cy="1676400"/>
              </a:xfrm>
            </p:grpSpPr>
            <p:sp>
              <p:nvSpPr>
                <p:cNvPr id="151" name="Rectangle 150">
                  <a:extLst>
                    <a:ext uri="{FF2B5EF4-FFF2-40B4-BE49-F238E27FC236}">
                      <a16:creationId xmlns:a16="http://schemas.microsoft.com/office/drawing/2014/main" id="{B43BF09A-148E-42B2-8AFD-90AA2638EE0E}"/>
                    </a:ext>
                  </a:extLst>
                </p:cNvPr>
                <p:cNvSpPr/>
                <p:nvPr/>
              </p:nvSpPr>
              <p:spPr>
                <a:xfrm>
                  <a:off x="762000" y="1981200"/>
                  <a:ext cx="1219200" cy="1219200"/>
                </a:xfrm>
                <a:prstGeom prst="rect">
                  <a:avLst/>
                </a:prstGeom>
                <a:solidFill>
                  <a:schemeClr val="tx2">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52" name="TextBox 151">
                  <a:extLst>
                    <a:ext uri="{FF2B5EF4-FFF2-40B4-BE49-F238E27FC236}">
                      <a16:creationId xmlns:a16="http://schemas.microsoft.com/office/drawing/2014/main" id="{60B159A6-010C-425A-A889-BF43C60D349B}"/>
                    </a:ext>
                  </a:extLst>
                </p:cNvPr>
                <p:cNvSpPr txBox="1"/>
                <p:nvPr/>
              </p:nvSpPr>
              <p:spPr>
                <a:xfrm>
                  <a:off x="762000" y="1524000"/>
                  <a:ext cx="1219200" cy="457200"/>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Alice</a:t>
                  </a:r>
                </a:p>
              </p:txBody>
            </p:sp>
          </p:grpSp>
          <p:grpSp>
            <p:nvGrpSpPr>
              <p:cNvPr id="148" name="Group 147">
                <a:extLst>
                  <a:ext uri="{FF2B5EF4-FFF2-40B4-BE49-F238E27FC236}">
                    <a16:creationId xmlns:a16="http://schemas.microsoft.com/office/drawing/2014/main" id="{09442609-7A68-4E16-A376-D9044F25F57F}"/>
                  </a:ext>
                </a:extLst>
              </p:cNvPr>
              <p:cNvGrpSpPr/>
              <p:nvPr/>
            </p:nvGrpSpPr>
            <p:grpSpPr>
              <a:xfrm>
                <a:off x="4419600" y="1524000"/>
                <a:ext cx="1219200" cy="1676400"/>
                <a:chOff x="4419600" y="1524000"/>
                <a:chExt cx="1219200" cy="1676400"/>
              </a:xfrm>
            </p:grpSpPr>
            <p:sp>
              <p:nvSpPr>
                <p:cNvPr id="149" name="Rectangle 148">
                  <a:extLst>
                    <a:ext uri="{FF2B5EF4-FFF2-40B4-BE49-F238E27FC236}">
                      <a16:creationId xmlns:a16="http://schemas.microsoft.com/office/drawing/2014/main" id="{8CB99ADF-5286-4C72-BCFF-9EB62A05E9D6}"/>
                    </a:ext>
                  </a:extLst>
                </p:cNvPr>
                <p:cNvSpPr/>
                <p:nvPr/>
              </p:nvSpPr>
              <p:spPr>
                <a:xfrm>
                  <a:off x="4419600" y="1981200"/>
                  <a:ext cx="1219200" cy="1219200"/>
                </a:xfrm>
                <a:prstGeom prst="rect">
                  <a:avLst/>
                </a:prstGeom>
                <a:solidFill>
                  <a:schemeClr val="tx2">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50" name="TextBox 149">
                  <a:extLst>
                    <a:ext uri="{FF2B5EF4-FFF2-40B4-BE49-F238E27FC236}">
                      <a16:creationId xmlns:a16="http://schemas.microsoft.com/office/drawing/2014/main" id="{A8F4336C-65D4-4C80-8EC7-135531B7E6B8}"/>
                    </a:ext>
                  </a:extLst>
                </p:cNvPr>
                <p:cNvSpPr txBox="1"/>
                <p:nvPr/>
              </p:nvSpPr>
              <p:spPr>
                <a:xfrm>
                  <a:off x="4419600" y="1524000"/>
                  <a:ext cx="1219200" cy="457200"/>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Bob</a:t>
                  </a:r>
                </a:p>
              </p:txBody>
            </p:sp>
          </p:grpSp>
        </p:grpSp>
        <p:grpSp>
          <p:nvGrpSpPr>
            <p:cNvPr id="116" name="Group 115">
              <a:extLst>
                <a:ext uri="{FF2B5EF4-FFF2-40B4-BE49-F238E27FC236}">
                  <a16:creationId xmlns:a16="http://schemas.microsoft.com/office/drawing/2014/main" id="{CFC45D96-D663-464E-BB20-B32E8347FD32}"/>
                </a:ext>
              </a:extLst>
            </p:cNvPr>
            <p:cNvGrpSpPr/>
            <p:nvPr/>
          </p:nvGrpSpPr>
          <p:grpSpPr>
            <a:xfrm>
              <a:off x="1066800" y="2286000"/>
              <a:ext cx="4267200" cy="1447801"/>
              <a:chOff x="1066800" y="2286000"/>
              <a:chExt cx="4267200" cy="1447801"/>
            </a:xfrm>
          </p:grpSpPr>
          <p:sp>
            <p:nvSpPr>
              <p:cNvPr id="140" name="Rectangle 139">
                <a:extLst>
                  <a:ext uri="{FF2B5EF4-FFF2-40B4-BE49-F238E27FC236}">
                    <a16:creationId xmlns:a16="http://schemas.microsoft.com/office/drawing/2014/main" id="{77FDA93F-4368-44ED-9847-176631F44F44}"/>
                  </a:ext>
                </a:extLst>
              </p:cNvPr>
              <p:cNvSpPr/>
              <p:nvPr/>
            </p:nvSpPr>
            <p:spPr>
              <a:xfrm>
                <a:off x="1371600" y="2438400"/>
                <a:ext cx="3657600" cy="304800"/>
              </a:xfrm>
              <a:prstGeom prst="rect">
                <a:avLst/>
              </a:prstGeom>
              <a:solidFill>
                <a:schemeClr val="bg1"/>
              </a:solid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41" name="Arc 140">
                <a:extLst>
                  <a:ext uri="{FF2B5EF4-FFF2-40B4-BE49-F238E27FC236}">
                    <a16:creationId xmlns:a16="http://schemas.microsoft.com/office/drawing/2014/main" id="{CD99CE03-A64A-4E51-ABE1-E677E497AF00}"/>
                  </a:ext>
                </a:extLst>
              </p:cNvPr>
              <p:cNvSpPr/>
              <p:nvPr/>
            </p:nvSpPr>
            <p:spPr>
              <a:xfrm rot="10800000">
                <a:off x="1066800" y="2286000"/>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sp>
            <p:nvSpPr>
              <p:cNvPr id="142" name="Arc 141">
                <a:extLst>
                  <a:ext uri="{FF2B5EF4-FFF2-40B4-BE49-F238E27FC236}">
                    <a16:creationId xmlns:a16="http://schemas.microsoft.com/office/drawing/2014/main" id="{6960B756-3E3C-41E3-BD2F-4632FF2B3B39}"/>
                  </a:ext>
                </a:extLst>
              </p:cNvPr>
              <p:cNvSpPr/>
              <p:nvPr/>
            </p:nvSpPr>
            <p:spPr>
              <a:xfrm>
                <a:off x="4724400" y="2286000"/>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sp>
            <p:nvSpPr>
              <p:cNvPr id="143" name="Rectangle 142">
                <a:extLst>
                  <a:ext uri="{FF2B5EF4-FFF2-40B4-BE49-F238E27FC236}">
                    <a16:creationId xmlns:a16="http://schemas.microsoft.com/office/drawing/2014/main" id="{A1BDF08A-DA16-4C66-A0D8-B51FEEF31282}"/>
                  </a:ext>
                </a:extLst>
              </p:cNvPr>
              <p:cNvSpPr/>
              <p:nvPr/>
            </p:nvSpPr>
            <p:spPr>
              <a:xfrm rot="16200000">
                <a:off x="2781299" y="2857501"/>
                <a:ext cx="838201" cy="304800"/>
              </a:xfrm>
              <a:prstGeom prst="rect">
                <a:avLst/>
              </a:prstGeom>
              <a:solidFill>
                <a:schemeClr val="bg1"/>
              </a:solidFill>
              <a:ln w="6350">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cxnSp>
            <p:nvCxnSpPr>
              <p:cNvPr id="144" name="Straight Connector 143">
                <a:extLst>
                  <a:ext uri="{FF2B5EF4-FFF2-40B4-BE49-F238E27FC236}">
                    <a16:creationId xmlns:a16="http://schemas.microsoft.com/office/drawing/2014/main" id="{A72A91AE-FA3E-4240-A0AA-091B87C3DD62}"/>
                  </a:ext>
                </a:extLst>
              </p:cNvPr>
              <p:cNvCxnSpPr/>
              <p:nvPr/>
            </p:nvCxnSpPr>
            <p:spPr>
              <a:xfrm>
                <a:off x="3047999" y="2743200"/>
                <a:ext cx="0" cy="685800"/>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5" name="Straight Connector 144">
                <a:extLst>
                  <a:ext uri="{FF2B5EF4-FFF2-40B4-BE49-F238E27FC236}">
                    <a16:creationId xmlns:a16="http://schemas.microsoft.com/office/drawing/2014/main" id="{648D0E49-A82A-4D7C-A598-CCA5979A3F17}"/>
                  </a:ext>
                </a:extLst>
              </p:cNvPr>
              <p:cNvCxnSpPr/>
              <p:nvPr/>
            </p:nvCxnSpPr>
            <p:spPr>
              <a:xfrm>
                <a:off x="3352799" y="2743200"/>
                <a:ext cx="0" cy="685800"/>
              </a:xfrm>
              <a:prstGeom prst="line">
                <a:avLst/>
              </a:prstGeom>
              <a:ln w="63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46" name="Arc 145">
                <a:extLst>
                  <a:ext uri="{FF2B5EF4-FFF2-40B4-BE49-F238E27FC236}">
                    <a16:creationId xmlns:a16="http://schemas.microsoft.com/office/drawing/2014/main" id="{CD1C9DE1-712D-4053-A86A-F01B3EEAB5C6}"/>
                  </a:ext>
                </a:extLst>
              </p:cNvPr>
              <p:cNvSpPr/>
              <p:nvPr/>
            </p:nvSpPr>
            <p:spPr>
              <a:xfrm rot="5400000">
                <a:off x="2895600" y="3124201"/>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grpSp>
        <p:grpSp>
          <p:nvGrpSpPr>
            <p:cNvPr id="117" name="Group 116">
              <a:extLst>
                <a:ext uri="{FF2B5EF4-FFF2-40B4-BE49-F238E27FC236}">
                  <a16:creationId xmlns:a16="http://schemas.microsoft.com/office/drawing/2014/main" id="{1A244D01-D4D5-464D-84B7-585D89A2567A}"/>
                </a:ext>
              </a:extLst>
            </p:cNvPr>
            <p:cNvGrpSpPr/>
            <p:nvPr/>
          </p:nvGrpSpPr>
          <p:grpSpPr>
            <a:xfrm>
              <a:off x="1219200" y="2438400"/>
              <a:ext cx="3962400" cy="1143001"/>
              <a:chOff x="1219200" y="2438400"/>
              <a:chExt cx="3962400" cy="1143001"/>
            </a:xfrm>
          </p:grpSpPr>
          <p:sp>
            <p:nvSpPr>
              <p:cNvPr id="135" name="Oval 134">
                <a:extLst>
                  <a:ext uri="{FF2B5EF4-FFF2-40B4-BE49-F238E27FC236}">
                    <a16:creationId xmlns:a16="http://schemas.microsoft.com/office/drawing/2014/main" id="{ED26A090-99D5-4DC7-B96B-E9D5612FC8CF}"/>
                  </a:ext>
                </a:extLst>
              </p:cNvPr>
              <p:cNvSpPr/>
              <p:nvPr/>
            </p:nvSpPr>
            <p:spPr>
              <a:xfrm>
                <a:off x="1219200" y="2438400"/>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36" name="Oval 135">
                <a:extLst>
                  <a:ext uri="{FF2B5EF4-FFF2-40B4-BE49-F238E27FC236}">
                    <a16:creationId xmlns:a16="http://schemas.microsoft.com/office/drawing/2014/main" id="{E6CA897B-28DF-40D2-A1E8-9FE0F48B6E24}"/>
                  </a:ext>
                </a:extLst>
              </p:cNvPr>
              <p:cNvSpPr/>
              <p:nvPr/>
            </p:nvSpPr>
            <p:spPr>
              <a:xfrm>
                <a:off x="4876800" y="2438400"/>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37" name="Rectangle 136">
                <a:extLst>
                  <a:ext uri="{FF2B5EF4-FFF2-40B4-BE49-F238E27FC236}">
                    <a16:creationId xmlns:a16="http://schemas.microsoft.com/office/drawing/2014/main" id="{8C011C98-FAFE-4F9E-89F5-31AD43B919C9}"/>
                  </a:ext>
                </a:extLst>
              </p:cNvPr>
              <p:cNvSpPr/>
              <p:nvPr/>
            </p:nvSpPr>
            <p:spPr>
              <a:xfrm>
                <a:off x="1371600" y="2514600"/>
                <a:ext cx="3657600" cy="152400"/>
              </a:xfrm>
              <a:prstGeom prst="rect">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38" name="Oval 137">
                <a:extLst>
                  <a:ext uri="{FF2B5EF4-FFF2-40B4-BE49-F238E27FC236}">
                    <a16:creationId xmlns:a16="http://schemas.microsoft.com/office/drawing/2014/main" id="{95492DC0-237F-4797-8DF0-ED02E066FDE4}"/>
                  </a:ext>
                </a:extLst>
              </p:cNvPr>
              <p:cNvSpPr/>
              <p:nvPr/>
            </p:nvSpPr>
            <p:spPr>
              <a:xfrm rot="16200000">
                <a:off x="3048001" y="3276601"/>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39" name="Rectangle 138">
                <a:extLst>
                  <a:ext uri="{FF2B5EF4-FFF2-40B4-BE49-F238E27FC236}">
                    <a16:creationId xmlns:a16="http://schemas.microsoft.com/office/drawing/2014/main" id="{F2836D1F-4143-4804-BD38-66A460BCD7CC}"/>
                  </a:ext>
                </a:extLst>
              </p:cNvPr>
              <p:cNvSpPr/>
              <p:nvPr/>
            </p:nvSpPr>
            <p:spPr>
              <a:xfrm rot="16200000">
                <a:off x="2857501" y="2933700"/>
                <a:ext cx="685801" cy="152397"/>
              </a:xfrm>
              <a:prstGeom prst="rect">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grpSp>
        <p:grpSp>
          <p:nvGrpSpPr>
            <p:cNvPr id="118" name="Group 117">
              <a:extLst>
                <a:ext uri="{FF2B5EF4-FFF2-40B4-BE49-F238E27FC236}">
                  <a16:creationId xmlns:a16="http://schemas.microsoft.com/office/drawing/2014/main" id="{ADE413C2-2A56-441B-A8A5-EC3D2B8216A4}"/>
                </a:ext>
              </a:extLst>
            </p:cNvPr>
            <p:cNvGrpSpPr/>
            <p:nvPr/>
          </p:nvGrpSpPr>
          <p:grpSpPr>
            <a:xfrm>
              <a:off x="2286000" y="1676400"/>
              <a:ext cx="2209800" cy="1981200"/>
              <a:chOff x="2286000" y="1676400"/>
              <a:chExt cx="2209800" cy="1981200"/>
            </a:xfrm>
          </p:grpSpPr>
          <p:sp>
            <p:nvSpPr>
              <p:cNvPr id="129" name="Cloud 128">
                <a:extLst>
                  <a:ext uri="{FF2B5EF4-FFF2-40B4-BE49-F238E27FC236}">
                    <a16:creationId xmlns:a16="http://schemas.microsoft.com/office/drawing/2014/main" id="{6E7C6B44-9676-4774-B862-B2BE38744E2E}"/>
                  </a:ext>
                </a:extLst>
              </p:cNvPr>
              <p:cNvSpPr/>
              <p:nvPr/>
            </p:nvSpPr>
            <p:spPr>
              <a:xfrm>
                <a:off x="2895600" y="2286000"/>
                <a:ext cx="609600" cy="609600"/>
              </a:xfrm>
              <a:prstGeom prst="cloud">
                <a:avLst/>
              </a:prstGeom>
              <a:solidFill>
                <a:schemeClr val="bg1">
                  <a:lumMod val="75000"/>
                  <a:alpha val="75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675" b="1" dirty="0">
                  <a:solidFill>
                    <a:schemeClr val="tx1"/>
                  </a:solidFill>
                </a:endParaRPr>
              </a:p>
            </p:txBody>
          </p:sp>
          <p:sp>
            <p:nvSpPr>
              <p:cNvPr id="130" name="TextBox 129">
                <a:extLst>
                  <a:ext uri="{FF2B5EF4-FFF2-40B4-BE49-F238E27FC236}">
                    <a16:creationId xmlns:a16="http://schemas.microsoft.com/office/drawing/2014/main" id="{4B7D3609-8A4C-4CA0-9012-6C1C759DD5B1}"/>
                  </a:ext>
                </a:extLst>
              </p:cNvPr>
              <p:cNvSpPr txBox="1"/>
              <p:nvPr/>
            </p:nvSpPr>
            <p:spPr>
              <a:xfrm>
                <a:off x="3082925" y="2486025"/>
                <a:ext cx="228600" cy="228600"/>
              </a:xfrm>
              <a:prstGeom prst="rect">
                <a:avLst/>
              </a:prstGeom>
              <a:solidFill>
                <a:schemeClr val="bg1"/>
              </a:solidFill>
              <a:ln w="19050">
                <a:solidFill>
                  <a:schemeClr val="tx1"/>
                </a:solidFill>
              </a:ln>
            </p:spPr>
            <p:txBody>
              <a:bodyPr wrap="square" rtlCol="0" anchor="ctr" anchorCtr="0">
                <a:noAutofit/>
              </a:bodyPr>
              <a:lstStyle/>
              <a:p>
                <a:pPr algn="ctr">
                  <a:spcAft>
                    <a:spcPts val="450"/>
                  </a:spcAft>
                </a:pPr>
                <a:r>
                  <a:rPr lang="en-US" sz="900" b="1" dirty="0">
                    <a:ea typeface="Verdana" pitchFamily="34" charset="0"/>
                    <a:cs typeface="Verdana" pitchFamily="34" charset="0"/>
                  </a:rPr>
                  <a:t>U</a:t>
                </a:r>
              </a:p>
            </p:txBody>
          </p:sp>
          <p:sp>
            <p:nvSpPr>
              <p:cNvPr id="131" name="TextBox 130">
                <a:extLst>
                  <a:ext uri="{FF2B5EF4-FFF2-40B4-BE49-F238E27FC236}">
                    <a16:creationId xmlns:a16="http://schemas.microsoft.com/office/drawing/2014/main" id="{90C40D6D-68B6-452B-9A02-F32AC71F9728}"/>
                  </a:ext>
                </a:extLst>
              </p:cNvPr>
              <p:cNvSpPr txBox="1"/>
              <p:nvPr/>
            </p:nvSpPr>
            <p:spPr>
              <a:xfrm>
                <a:off x="3886200" y="3200400"/>
                <a:ext cx="609600" cy="457200"/>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Eve</a:t>
                </a:r>
              </a:p>
            </p:txBody>
          </p:sp>
          <p:cxnSp>
            <p:nvCxnSpPr>
              <p:cNvPr id="132" name="Straight Arrow Connector 131">
                <a:extLst>
                  <a:ext uri="{FF2B5EF4-FFF2-40B4-BE49-F238E27FC236}">
                    <a16:creationId xmlns:a16="http://schemas.microsoft.com/office/drawing/2014/main" id="{7A55A87B-DDF6-49D6-848D-9C1211D06F4B}"/>
                  </a:ext>
                </a:extLst>
              </p:cNvPr>
              <p:cNvCxnSpPr/>
              <p:nvPr/>
            </p:nvCxnSpPr>
            <p:spPr>
              <a:xfrm>
                <a:off x="3200400" y="3429000"/>
                <a:ext cx="685800" cy="0"/>
              </a:xfrm>
              <a:prstGeom prst="straightConnector1">
                <a:avLst/>
              </a:prstGeom>
              <a:ln w="25400">
                <a:solidFill>
                  <a:schemeClr val="tx1"/>
                </a:solidFill>
                <a:headEnd type="oval" w="lg" len="lg"/>
                <a:tailEnd type="triangle" w="lg" len="lg"/>
              </a:ln>
            </p:spPr>
            <p:style>
              <a:lnRef idx="1">
                <a:schemeClr val="accent1"/>
              </a:lnRef>
              <a:fillRef idx="0">
                <a:schemeClr val="accent1"/>
              </a:fillRef>
              <a:effectRef idx="0">
                <a:schemeClr val="accent1"/>
              </a:effectRef>
              <a:fontRef idx="minor">
                <a:schemeClr val="tx1"/>
              </a:fontRef>
            </p:style>
          </p:cxnSp>
          <p:sp>
            <p:nvSpPr>
              <p:cNvPr id="133" name="Oval 132">
                <a:extLst>
                  <a:ext uri="{FF2B5EF4-FFF2-40B4-BE49-F238E27FC236}">
                    <a16:creationId xmlns:a16="http://schemas.microsoft.com/office/drawing/2014/main" id="{CDC9040C-6DFF-4DEA-9086-EF4C78AC95BB}"/>
                  </a:ext>
                </a:extLst>
              </p:cNvPr>
              <p:cNvSpPr/>
              <p:nvPr/>
            </p:nvSpPr>
            <p:spPr>
              <a:xfrm>
                <a:off x="3048000" y="3276600"/>
                <a:ext cx="304800" cy="304800"/>
              </a:xfrm>
              <a:prstGeom prst="ellipse">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34" name="TextBox 133">
                <a:extLst>
                  <a:ext uri="{FF2B5EF4-FFF2-40B4-BE49-F238E27FC236}">
                    <a16:creationId xmlns:a16="http://schemas.microsoft.com/office/drawing/2014/main" id="{31FD144D-F01F-49C9-A431-D504EB6FE570}"/>
                  </a:ext>
                </a:extLst>
              </p:cNvPr>
              <p:cNvSpPr txBox="1"/>
              <p:nvPr/>
            </p:nvSpPr>
            <p:spPr>
              <a:xfrm>
                <a:off x="2286000" y="1676400"/>
                <a:ext cx="1827213" cy="457200"/>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Quantum State Imperfection</a:t>
                </a:r>
              </a:p>
            </p:txBody>
          </p:sp>
        </p:grpSp>
        <p:grpSp>
          <p:nvGrpSpPr>
            <p:cNvPr id="119" name="Group 118">
              <a:extLst>
                <a:ext uri="{FF2B5EF4-FFF2-40B4-BE49-F238E27FC236}">
                  <a16:creationId xmlns:a16="http://schemas.microsoft.com/office/drawing/2014/main" id="{12EFD2AA-4282-4A06-BF69-37EA9DE184BD}"/>
                </a:ext>
              </a:extLst>
            </p:cNvPr>
            <p:cNvGrpSpPr/>
            <p:nvPr/>
          </p:nvGrpSpPr>
          <p:grpSpPr>
            <a:xfrm>
              <a:off x="762000" y="2438400"/>
              <a:ext cx="4876800" cy="762000"/>
              <a:chOff x="762000" y="2438400"/>
              <a:chExt cx="4876800" cy="762000"/>
            </a:xfrm>
          </p:grpSpPr>
          <p:grpSp>
            <p:nvGrpSpPr>
              <p:cNvPr id="120" name="Group 119">
                <a:extLst>
                  <a:ext uri="{FF2B5EF4-FFF2-40B4-BE49-F238E27FC236}">
                    <a16:creationId xmlns:a16="http://schemas.microsoft.com/office/drawing/2014/main" id="{C328D736-0D65-454D-8CDF-0C855EC6AB6E}"/>
                  </a:ext>
                </a:extLst>
              </p:cNvPr>
              <p:cNvGrpSpPr/>
              <p:nvPr/>
            </p:nvGrpSpPr>
            <p:grpSpPr>
              <a:xfrm>
                <a:off x="5257800" y="2590800"/>
                <a:ext cx="381000" cy="609600"/>
                <a:chOff x="5257800" y="2590800"/>
                <a:chExt cx="381000" cy="609600"/>
              </a:xfrm>
            </p:grpSpPr>
            <p:sp>
              <p:nvSpPr>
                <p:cNvPr id="126" name="TextBox 125">
                  <a:extLst>
                    <a:ext uri="{FF2B5EF4-FFF2-40B4-BE49-F238E27FC236}">
                      <a16:creationId xmlns:a16="http://schemas.microsoft.com/office/drawing/2014/main" id="{B047B1B5-AFE3-4E4B-9A1C-FF1B62B46DF8}"/>
                    </a:ext>
                  </a:extLst>
                </p:cNvPr>
                <p:cNvSpPr txBox="1"/>
                <p:nvPr/>
              </p:nvSpPr>
              <p:spPr>
                <a:xfrm>
                  <a:off x="5257800" y="2971800"/>
                  <a:ext cx="381000" cy="228600"/>
                </a:xfrm>
                <a:prstGeom prst="rect">
                  <a:avLst/>
                </a:prstGeom>
                <a:solidFill>
                  <a:schemeClr val="tx2">
                    <a:lumMod val="40000"/>
                    <a:lumOff val="60000"/>
                  </a:schemeClr>
                </a:solidFill>
                <a:ln w="19050">
                  <a:solidFill>
                    <a:srgbClr val="0070C0"/>
                  </a:solidFill>
                </a:ln>
              </p:spPr>
              <p:txBody>
                <a:bodyPr wrap="none" rtlCol="0" anchor="ctr" anchorCtr="0">
                  <a:noAutofit/>
                </a:bodyPr>
                <a:lstStyle/>
                <a:p>
                  <a:pPr algn="ctr">
                    <a:spcAft>
                      <a:spcPts val="450"/>
                    </a:spcAft>
                  </a:pPr>
                  <a:r>
                    <a:rPr lang="en-US" sz="675" b="1" dirty="0">
                      <a:latin typeface="Courier" charset="0"/>
                      <a:ea typeface="Courier" charset="0"/>
                      <a:cs typeface="Courier" charset="0"/>
                    </a:rPr>
                    <a:t>KEY</a:t>
                  </a:r>
                </a:p>
              </p:txBody>
            </p:sp>
            <p:cxnSp>
              <p:nvCxnSpPr>
                <p:cNvPr id="127" name="Straight Arrow Connector 126">
                  <a:extLst>
                    <a:ext uri="{FF2B5EF4-FFF2-40B4-BE49-F238E27FC236}">
                      <a16:creationId xmlns:a16="http://schemas.microsoft.com/office/drawing/2014/main" id="{6CA1BBA9-3F32-4AA1-A5CF-A3E391CFB22E}"/>
                    </a:ext>
                  </a:extLst>
                </p:cNvPr>
                <p:cNvCxnSpPr/>
                <p:nvPr/>
              </p:nvCxnSpPr>
              <p:spPr>
                <a:xfrm>
                  <a:off x="5486400" y="2590800"/>
                  <a:ext cx="0" cy="38100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8" name="Straight Arrow Connector 127">
                  <a:extLst>
                    <a:ext uri="{FF2B5EF4-FFF2-40B4-BE49-F238E27FC236}">
                      <a16:creationId xmlns:a16="http://schemas.microsoft.com/office/drawing/2014/main" id="{F9F5B7EC-E955-42AF-8B65-516ABDC49978}"/>
                    </a:ext>
                  </a:extLst>
                </p:cNvPr>
                <p:cNvCxnSpPr/>
                <p:nvPr/>
              </p:nvCxnSpPr>
              <p:spPr>
                <a:xfrm>
                  <a:off x="5334000" y="2590800"/>
                  <a:ext cx="152400" cy="0"/>
                </a:xfrm>
                <a:prstGeom prst="straightConnector1">
                  <a:avLst/>
                </a:prstGeom>
                <a:ln w="25400">
                  <a:solidFill>
                    <a:srgbClr val="0070C0"/>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grpSp>
          <p:grpSp>
            <p:nvGrpSpPr>
              <p:cNvPr id="121" name="Group 120">
                <a:extLst>
                  <a:ext uri="{FF2B5EF4-FFF2-40B4-BE49-F238E27FC236}">
                    <a16:creationId xmlns:a16="http://schemas.microsoft.com/office/drawing/2014/main" id="{06D1B20D-DDCF-426E-8541-5F1C02F3F692}"/>
                  </a:ext>
                </a:extLst>
              </p:cNvPr>
              <p:cNvGrpSpPr/>
              <p:nvPr/>
            </p:nvGrpSpPr>
            <p:grpSpPr>
              <a:xfrm>
                <a:off x="762000" y="2438400"/>
                <a:ext cx="457200" cy="762000"/>
                <a:chOff x="762000" y="2438400"/>
                <a:chExt cx="457200" cy="762000"/>
              </a:xfrm>
            </p:grpSpPr>
            <p:sp>
              <p:nvSpPr>
                <p:cNvPr id="122" name="TextBox 121">
                  <a:extLst>
                    <a:ext uri="{FF2B5EF4-FFF2-40B4-BE49-F238E27FC236}">
                      <a16:creationId xmlns:a16="http://schemas.microsoft.com/office/drawing/2014/main" id="{F237377E-4A94-4F13-B3F8-70F682BDC221}"/>
                    </a:ext>
                  </a:extLst>
                </p:cNvPr>
                <p:cNvSpPr txBox="1"/>
                <p:nvPr/>
              </p:nvSpPr>
              <p:spPr>
                <a:xfrm>
                  <a:off x="762000" y="2971800"/>
                  <a:ext cx="381000" cy="228600"/>
                </a:xfrm>
                <a:prstGeom prst="rect">
                  <a:avLst/>
                </a:prstGeom>
                <a:solidFill>
                  <a:schemeClr val="tx2">
                    <a:lumMod val="40000"/>
                    <a:lumOff val="60000"/>
                  </a:schemeClr>
                </a:solidFill>
                <a:ln w="19050">
                  <a:solidFill>
                    <a:srgbClr val="0070C0"/>
                  </a:solidFill>
                </a:ln>
              </p:spPr>
              <p:txBody>
                <a:bodyPr wrap="none" rtlCol="0" anchor="ctr" anchorCtr="0">
                  <a:noAutofit/>
                </a:bodyPr>
                <a:lstStyle/>
                <a:p>
                  <a:pPr algn="ctr">
                    <a:spcAft>
                      <a:spcPts val="450"/>
                    </a:spcAft>
                  </a:pPr>
                  <a:r>
                    <a:rPr lang="en-US" sz="675" b="1">
                      <a:latin typeface="Courier" charset="0"/>
                      <a:ea typeface="Courier" charset="0"/>
                      <a:cs typeface="Courier" charset="0"/>
                    </a:rPr>
                    <a:t>KEY</a:t>
                  </a:r>
                </a:p>
              </p:txBody>
            </p:sp>
            <p:cxnSp>
              <p:nvCxnSpPr>
                <p:cNvPr id="123" name="Straight Arrow Connector 122">
                  <a:extLst>
                    <a:ext uri="{FF2B5EF4-FFF2-40B4-BE49-F238E27FC236}">
                      <a16:creationId xmlns:a16="http://schemas.microsoft.com/office/drawing/2014/main" id="{FE4DD38F-0173-4D48-971A-B180F6E5FEB4}"/>
                    </a:ext>
                  </a:extLst>
                </p:cNvPr>
                <p:cNvCxnSpPr/>
                <p:nvPr/>
              </p:nvCxnSpPr>
              <p:spPr>
                <a:xfrm>
                  <a:off x="914400" y="2590800"/>
                  <a:ext cx="304800" cy="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124" name="Straight Arrow Connector 123">
                  <a:extLst>
                    <a:ext uri="{FF2B5EF4-FFF2-40B4-BE49-F238E27FC236}">
                      <a16:creationId xmlns:a16="http://schemas.microsoft.com/office/drawing/2014/main" id="{674DB7FF-F246-4939-AE8E-DCB156299766}"/>
                    </a:ext>
                  </a:extLst>
                </p:cNvPr>
                <p:cNvCxnSpPr/>
                <p:nvPr/>
              </p:nvCxnSpPr>
              <p:spPr>
                <a:xfrm>
                  <a:off x="914400" y="2590800"/>
                  <a:ext cx="0" cy="38100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125" name="TextBox 124">
                  <a:extLst>
                    <a:ext uri="{FF2B5EF4-FFF2-40B4-BE49-F238E27FC236}">
                      <a16:creationId xmlns:a16="http://schemas.microsoft.com/office/drawing/2014/main" id="{3040F13E-A6D9-4AB9-A79E-0B4D40F49A8C}"/>
                    </a:ext>
                  </a:extLst>
                </p:cNvPr>
                <p:cNvSpPr txBox="1"/>
                <p:nvPr/>
              </p:nvSpPr>
              <p:spPr>
                <a:xfrm>
                  <a:off x="762000" y="2438400"/>
                  <a:ext cx="228600" cy="228600"/>
                </a:xfrm>
                <a:prstGeom prst="rect">
                  <a:avLst/>
                </a:prstGeom>
                <a:noFill/>
              </p:spPr>
              <p:txBody>
                <a:bodyPr wrap="none" rtlCol="0" anchor="ctr" anchorCtr="0">
                  <a:noAutofit/>
                </a:bodyPr>
                <a:lstStyle/>
                <a:p>
                  <a:pPr algn="ctr">
                    <a:spcAft>
                      <a:spcPts val="450"/>
                    </a:spcAft>
                  </a:pPr>
                  <a:r>
                    <a:rPr lang="en-US" sz="675" b="1">
                      <a:latin typeface="Times" charset="0"/>
                      <a:ea typeface="Times" charset="0"/>
                      <a:cs typeface="Times" charset="0"/>
                    </a:rPr>
                    <a:t>*</a:t>
                  </a:r>
                </a:p>
              </p:txBody>
            </p:sp>
          </p:grpSp>
        </p:grpSp>
      </p:grpSp>
      <p:grpSp>
        <p:nvGrpSpPr>
          <p:cNvPr id="154" name="Group 153">
            <a:extLst>
              <a:ext uri="{FF2B5EF4-FFF2-40B4-BE49-F238E27FC236}">
                <a16:creationId xmlns:a16="http://schemas.microsoft.com/office/drawing/2014/main" id="{138353C8-7393-4E34-91F5-6E3D7C9D1EB9}"/>
              </a:ext>
            </a:extLst>
          </p:cNvPr>
          <p:cNvGrpSpPr/>
          <p:nvPr/>
        </p:nvGrpSpPr>
        <p:grpSpPr>
          <a:xfrm>
            <a:off x="5318254" y="4958574"/>
            <a:ext cx="3075092" cy="1757187"/>
            <a:chOff x="5785102" y="4750592"/>
            <a:chExt cx="3054098" cy="1479329"/>
          </a:xfrm>
        </p:grpSpPr>
        <p:grpSp>
          <p:nvGrpSpPr>
            <p:cNvPr id="81" name="Group 80">
              <a:extLst>
                <a:ext uri="{FF2B5EF4-FFF2-40B4-BE49-F238E27FC236}">
                  <a16:creationId xmlns:a16="http://schemas.microsoft.com/office/drawing/2014/main" id="{F8A60A75-A278-4B0D-ADC6-EF0D9215A7A6}"/>
                </a:ext>
              </a:extLst>
            </p:cNvPr>
            <p:cNvGrpSpPr/>
            <p:nvPr/>
          </p:nvGrpSpPr>
          <p:grpSpPr>
            <a:xfrm>
              <a:off x="5785102" y="4750592"/>
              <a:ext cx="3054098" cy="1193007"/>
              <a:chOff x="762000" y="3886200"/>
              <a:chExt cx="4876800" cy="1905000"/>
            </a:xfrm>
          </p:grpSpPr>
          <p:grpSp>
            <p:nvGrpSpPr>
              <p:cNvPr id="82" name="Group 81">
                <a:extLst>
                  <a:ext uri="{FF2B5EF4-FFF2-40B4-BE49-F238E27FC236}">
                    <a16:creationId xmlns:a16="http://schemas.microsoft.com/office/drawing/2014/main" id="{41A6AC0A-D302-40C6-AD49-255C2EAFF147}"/>
                  </a:ext>
                </a:extLst>
              </p:cNvPr>
              <p:cNvGrpSpPr/>
              <p:nvPr/>
            </p:nvGrpSpPr>
            <p:grpSpPr>
              <a:xfrm>
                <a:off x="762000" y="3886200"/>
                <a:ext cx="4876800" cy="1676400"/>
                <a:chOff x="762000" y="1524000"/>
                <a:chExt cx="4876800" cy="1676400"/>
              </a:xfrm>
            </p:grpSpPr>
            <p:grpSp>
              <p:nvGrpSpPr>
                <p:cNvPr id="89" name="Group 88">
                  <a:extLst>
                    <a:ext uri="{FF2B5EF4-FFF2-40B4-BE49-F238E27FC236}">
                      <a16:creationId xmlns:a16="http://schemas.microsoft.com/office/drawing/2014/main" id="{3F61DFE5-118A-43CB-A6AB-8E6FB88F5DEE}"/>
                    </a:ext>
                  </a:extLst>
                </p:cNvPr>
                <p:cNvGrpSpPr/>
                <p:nvPr/>
              </p:nvGrpSpPr>
              <p:grpSpPr>
                <a:xfrm>
                  <a:off x="762000" y="1524000"/>
                  <a:ext cx="4876800" cy="1676400"/>
                  <a:chOff x="762000" y="1524000"/>
                  <a:chExt cx="4876800" cy="1676400"/>
                </a:xfrm>
              </p:grpSpPr>
              <p:grpSp>
                <p:nvGrpSpPr>
                  <p:cNvPr id="108" name="Group 107">
                    <a:extLst>
                      <a:ext uri="{FF2B5EF4-FFF2-40B4-BE49-F238E27FC236}">
                        <a16:creationId xmlns:a16="http://schemas.microsoft.com/office/drawing/2014/main" id="{22EE753A-AE93-4375-A2A8-4DCA5C437DCB}"/>
                      </a:ext>
                    </a:extLst>
                  </p:cNvPr>
                  <p:cNvGrpSpPr/>
                  <p:nvPr/>
                </p:nvGrpSpPr>
                <p:grpSpPr>
                  <a:xfrm>
                    <a:off x="762000" y="1524000"/>
                    <a:ext cx="1219200" cy="1676400"/>
                    <a:chOff x="762000" y="1524000"/>
                    <a:chExt cx="1219200" cy="1676400"/>
                  </a:xfrm>
                </p:grpSpPr>
                <p:sp>
                  <p:nvSpPr>
                    <p:cNvPr id="112" name="Rectangle 111">
                      <a:extLst>
                        <a:ext uri="{FF2B5EF4-FFF2-40B4-BE49-F238E27FC236}">
                          <a16:creationId xmlns:a16="http://schemas.microsoft.com/office/drawing/2014/main" id="{E50AE566-3517-4968-B591-4B978CDF8291}"/>
                        </a:ext>
                      </a:extLst>
                    </p:cNvPr>
                    <p:cNvSpPr/>
                    <p:nvPr/>
                  </p:nvSpPr>
                  <p:spPr>
                    <a:xfrm>
                      <a:off x="762000" y="1981200"/>
                      <a:ext cx="1219200" cy="1219200"/>
                    </a:xfrm>
                    <a:prstGeom prst="rect">
                      <a:avLst/>
                    </a:prstGeom>
                    <a:solidFill>
                      <a:schemeClr val="tx2">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13" name="TextBox 112">
                      <a:extLst>
                        <a:ext uri="{FF2B5EF4-FFF2-40B4-BE49-F238E27FC236}">
                          <a16:creationId xmlns:a16="http://schemas.microsoft.com/office/drawing/2014/main" id="{22B7CECC-4CAD-40DE-B50D-ACDA1FDBE408}"/>
                        </a:ext>
                      </a:extLst>
                    </p:cNvPr>
                    <p:cNvSpPr txBox="1"/>
                    <p:nvPr/>
                  </p:nvSpPr>
                  <p:spPr>
                    <a:xfrm>
                      <a:off x="762000" y="1524000"/>
                      <a:ext cx="1219200" cy="457200"/>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Alice</a:t>
                      </a:r>
                    </a:p>
                  </p:txBody>
                </p:sp>
              </p:grpSp>
              <p:grpSp>
                <p:nvGrpSpPr>
                  <p:cNvPr id="109" name="Group 108">
                    <a:extLst>
                      <a:ext uri="{FF2B5EF4-FFF2-40B4-BE49-F238E27FC236}">
                        <a16:creationId xmlns:a16="http://schemas.microsoft.com/office/drawing/2014/main" id="{65B3C040-2433-4D83-9046-F409EEA6673A}"/>
                      </a:ext>
                    </a:extLst>
                  </p:cNvPr>
                  <p:cNvGrpSpPr/>
                  <p:nvPr/>
                </p:nvGrpSpPr>
                <p:grpSpPr>
                  <a:xfrm>
                    <a:off x="4419600" y="1524000"/>
                    <a:ext cx="1219200" cy="1676400"/>
                    <a:chOff x="4419600" y="1524000"/>
                    <a:chExt cx="1219200" cy="1676400"/>
                  </a:xfrm>
                </p:grpSpPr>
                <p:sp>
                  <p:nvSpPr>
                    <p:cNvPr id="110" name="Rectangle 109">
                      <a:extLst>
                        <a:ext uri="{FF2B5EF4-FFF2-40B4-BE49-F238E27FC236}">
                          <a16:creationId xmlns:a16="http://schemas.microsoft.com/office/drawing/2014/main" id="{2877A92C-33FC-4140-9B9B-91D5CB73FF73}"/>
                        </a:ext>
                      </a:extLst>
                    </p:cNvPr>
                    <p:cNvSpPr/>
                    <p:nvPr/>
                  </p:nvSpPr>
                  <p:spPr>
                    <a:xfrm>
                      <a:off x="4419600" y="1981200"/>
                      <a:ext cx="1219200" cy="1219200"/>
                    </a:xfrm>
                    <a:prstGeom prst="rect">
                      <a:avLst/>
                    </a:prstGeom>
                    <a:solidFill>
                      <a:schemeClr val="tx2">
                        <a:lumMod val="40000"/>
                        <a:lumOff val="60000"/>
                      </a:schemeClr>
                    </a:solid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11" name="TextBox 110">
                      <a:extLst>
                        <a:ext uri="{FF2B5EF4-FFF2-40B4-BE49-F238E27FC236}">
                          <a16:creationId xmlns:a16="http://schemas.microsoft.com/office/drawing/2014/main" id="{C641A5C1-9E67-46F0-A810-B2DB9AB59130}"/>
                        </a:ext>
                      </a:extLst>
                    </p:cNvPr>
                    <p:cNvSpPr txBox="1"/>
                    <p:nvPr/>
                  </p:nvSpPr>
                  <p:spPr>
                    <a:xfrm>
                      <a:off x="4419600" y="1524000"/>
                      <a:ext cx="1219200" cy="457200"/>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Bob</a:t>
                      </a:r>
                    </a:p>
                  </p:txBody>
                </p:sp>
              </p:grpSp>
            </p:grpSp>
            <p:grpSp>
              <p:nvGrpSpPr>
                <p:cNvPr id="90" name="Group 89">
                  <a:extLst>
                    <a:ext uri="{FF2B5EF4-FFF2-40B4-BE49-F238E27FC236}">
                      <a16:creationId xmlns:a16="http://schemas.microsoft.com/office/drawing/2014/main" id="{6C09AC6C-FD96-45C0-9DA2-830C1221F273}"/>
                    </a:ext>
                  </a:extLst>
                </p:cNvPr>
                <p:cNvGrpSpPr/>
                <p:nvPr/>
              </p:nvGrpSpPr>
              <p:grpSpPr>
                <a:xfrm>
                  <a:off x="1066800" y="2286000"/>
                  <a:ext cx="4267200" cy="609600"/>
                  <a:chOff x="1066800" y="2286000"/>
                  <a:chExt cx="4267200" cy="609600"/>
                </a:xfrm>
              </p:grpSpPr>
              <p:sp>
                <p:nvSpPr>
                  <p:cNvPr id="105" name="Rectangle 104">
                    <a:extLst>
                      <a:ext uri="{FF2B5EF4-FFF2-40B4-BE49-F238E27FC236}">
                        <a16:creationId xmlns:a16="http://schemas.microsoft.com/office/drawing/2014/main" id="{EB2E068B-099C-4410-95FA-E474E03408A9}"/>
                      </a:ext>
                    </a:extLst>
                  </p:cNvPr>
                  <p:cNvSpPr/>
                  <p:nvPr/>
                </p:nvSpPr>
                <p:spPr>
                  <a:xfrm>
                    <a:off x="1371600" y="2438400"/>
                    <a:ext cx="3657600" cy="304800"/>
                  </a:xfrm>
                  <a:prstGeom prst="rect">
                    <a:avLst/>
                  </a:prstGeom>
                  <a:solidFill>
                    <a:schemeClr val="bg1"/>
                  </a:solidFill>
                  <a:ln w="63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06" name="Arc 105">
                    <a:extLst>
                      <a:ext uri="{FF2B5EF4-FFF2-40B4-BE49-F238E27FC236}">
                        <a16:creationId xmlns:a16="http://schemas.microsoft.com/office/drawing/2014/main" id="{2E90A144-684B-4315-B046-69A9237C7CCD}"/>
                      </a:ext>
                    </a:extLst>
                  </p:cNvPr>
                  <p:cNvSpPr/>
                  <p:nvPr/>
                </p:nvSpPr>
                <p:spPr>
                  <a:xfrm rot="10800000">
                    <a:off x="1066800" y="2286000"/>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sp>
                <p:nvSpPr>
                  <p:cNvPr id="107" name="Arc 106">
                    <a:extLst>
                      <a:ext uri="{FF2B5EF4-FFF2-40B4-BE49-F238E27FC236}">
                        <a16:creationId xmlns:a16="http://schemas.microsoft.com/office/drawing/2014/main" id="{9F343672-D133-48D8-AE13-517D6A6F0602}"/>
                      </a:ext>
                    </a:extLst>
                  </p:cNvPr>
                  <p:cNvSpPr/>
                  <p:nvPr/>
                </p:nvSpPr>
                <p:spPr>
                  <a:xfrm>
                    <a:off x="4724400" y="2286000"/>
                    <a:ext cx="609600" cy="609600"/>
                  </a:xfrm>
                  <a:prstGeom prst="arc">
                    <a:avLst>
                      <a:gd name="adj1" fmla="val 12537547"/>
                      <a:gd name="adj2" fmla="val 8938919"/>
                    </a:avLst>
                  </a:prstGeom>
                  <a:solidFill>
                    <a:schemeClr val="bg1"/>
                  </a:solidFill>
                  <a:ln w="6350">
                    <a:solidFill>
                      <a:srgbClr val="FF0000"/>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675"/>
                  </a:p>
                </p:txBody>
              </p:sp>
            </p:grpSp>
            <p:grpSp>
              <p:nvGrpSpPr>
                <p:cNvPr id="91" name="Group 90">
                  <a:extLst>
                    <a:ext uri="{FF2B5EF4-FFF2-40B4-BE49-F238E27FC236}">
                      <a16:creationId xmlns:a16="http://schemas.microsoft.com/office/drawing/2014/main" id="{AEDE9C28-139B-48BB-82F3-42E319051849}"/>
                    </a:ext>
                  </a:extLst>
                </p:cNvPr>
                <p:cNvGrpSpPr/>
                <p:nvPr/>
              </p:nvGrpSpPr>
              <p:grpSpPr>
                <a:xfrm>
                  <a:off x="1219200" y="2438400"/>
                  <a:ext cx="3962400" cy="304800"/>
                  <a:chOff x="1219200" y="2438400"/>
                  <a:chExt cx="3962400" cy="304800"/>
                </a:xfrm>
              </p:grpSpPr>
              <p:sp>
                <p:nvSpPr>
                  <p:cNvPr id="102" name="Oval 101">
                    <a:extLst>
                      <a:ext uri="{FF2B5EF4-FFF2-40B4-BE49-F238E27FC236}">
                        <a16:creationId xmlns:a16="http://schemas.microsoft.com/office/drawing/2014/main" id="{8BFF768F-57DF-477A-B5E0-9F0ED4D336A5}"/>
                      </a:ext>
                    </a:extLst>
                  </p:cNvPr>
                  <p:cNvSpPr/>
                  <p:nvPr/>
                </p:nvSpPr>
                <p:spPr>
                  <a:xfrm>
                    <a:off x="1219200" y="2438400"/>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03" name="Oval 102">
                    <a:extLst>
                      <a:ext uri="{FF2B5EF4-FFF2-40B4-BE49-F238E27FC236}">
                        <a16:creationId xmlns:a16="http://schemas.microsoft.com/office/drawing/2014/main" id="{2BE82AAE-8196-40F8-BED7-D0277CBCD5B9}"/>
                      </a:ext>
                    </a:extLst>
                  </p:cNvPr>
                  <p:cNvSpPr/>
                  <p:nvPr/>
                </p:nvSpPr>
                <p:spPr>
                  <a:xfrm>
                    <a:off x="4876800" y="2438400"/>
                    <a:ext cx="304800" cy="304800"/>
                  </a:xfrm>
                  <a:prstGeom prst="ellipse">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sp>
                <p:nvSpPr>
                  <p:cNvPr id="104" name="Rectangle 103">
                    <a:extLst>
                      <a:ext uri="{FF2B5EF4-FFF2-40B4-BE49-F238E27FC236}">
                        <a16:creationId xmlns:a16="http://schemas.microsoft.com/office/drawing/2014/main" id="{86F1B760-EDFB-48CF-ABBE-923C22BB3F40}"/>
                      </a:ext>
                    </a:extLst>
                  </p:cNvPr>
                  <p:cNvSpPr/>
                  <p:nvPr/>
                </p:nvSpPr>
                <p:spPr>
                  <a:xfrm>
                    <a:off x="1371600" y="2514600"/>
                    <a:ext cx="3657600" cy="152400"/>
                  </a:xfrm>
                  <a:prstGeom prst="rect">
                    <a:avLst/>
                  </a:prstGeom>
                  <a:pattFill prst="dkUpDiag">
                    <a:fgClr>
                      <a:srgbClr val="C00000"/>
                    </a:fgClr>
                    <a:bgClr>
                      <a:schemeClr val="bg1"/>
                    </a:bgClr>
                  </a:patt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grpSp>
            <p:grpSp>
              <p:nvGrpSpPr>
                <p:cNvPr id="92" name="Group 91">
                  <a:extLst>
                    <a:ext uri="{FF2B5EF4-FFF2-40B4-BE49-F238E27FC236}">
                      <a16:creationId xmlns:a16="http://schemas.microsoft.com/office/drawing/2014/main" id="{E002F092-6827-47CA-8F7D-C494A187036E}"/>
                    </a:ext>
                  </a:extLst>
                </p:cNvPr>
                <p:cNvGrpSpPr/>
                <p:nvPr/>
              </p:nvGrpSpPr>
              <p:grpSpPr>
                <a:xfrm>
                  <a:off x="762000" y="2438400"/>
                  <a:ext cx="4876800" cy="762000"/>
                  <a:chOff x="762000" y="2438400"/>
                  <a:chExt cx="4876800" cy="762000"/>
                </a:xfrm>
              </p:grpSpPr>
              <p:grpSp>
                <p:nvGrpSpPr>
                  <p:cNvPr id="93" name="Group 92">
                    <a:extLst>
                      <a:ext uri="{FF2B5EF4-FFF2-40B4-BE49-F238E27FC236}">
                        <a16:creationId xmlns:a16="http://schemas.microsoft.com/office/drawing/2014/main" id="{764CE8B0-B82F-4C31-A35B-796A6BCEF1F3}"/>
                      </a:ext>
                    </a:extLst>
                  </p:cNvPr>
                  <p:cNvGrpSpPr/>
                  <p:nvPr/>
                </p:nvGrpSpPr>
                <p:grpSpPr>
                  <a:xfrm>
                    <a:off x="5257800" y="2590800"/>
                    <a:ext cx="381000" cy="609600"/>
                    <a:chOff x="5257800" y="2590800"/>
                    <a:chExt cx="381000" cy="609600"/>
                  </a:xfrm>
                </p:grpSpPr>
                <p:sp>
                  <p:nvSpPr>
                    <p:cNvPr id="99" name="TextBox 98">
                      <a:extLst>
                        <a:ext uri="{FF2B5EF4-FFF2-40B4-BE49-F238E27FC236}">
                          <a16:creationId xmlns:a16="http://schemas.microsoft.com/office/drawing/2014/main" id="{7EEAAB96-2669-4CFE-9155-8E4B46767508}"/>
                        </a:ext>
                      </a:extLst>
                    </p:cNvPr>
                    <p:cNvSpPr txBox="1"/>
                    <p:nvPr/>
                  </p:nvSpPr>
                  <p:spPr>
                    <a:xfrm>
                      <a:off x="5257800" y="2971800"/>
                      <a:ext cx="381000" cy="228600"/>
                    </a:xfrm>
                    <a:prstGeom prst="rect">
                      <a:avLst/>
                    </a:prstGeom>
                    <a:solidFill>
                      <a:schemeClr val="tx2">
                        <a:lumMod val="40000"/>
                        <a:lumOff val="60000"/>
                      </a:schemeClr>
                    </a:solidFill>
                    <a:ln w="19050">
                      <a:solidFill>
                        <a:srgbClr val="0070C0"/>
                      </a:solidFill>
                    </a:ln>
                  </p:spPr>
                  <p:txBody>
                    <a:bodyPr wrap="none" rtlCol="0" anchor="ctr" anchorCtr="0">
                      <a:noAutofit/>
                    </a:bodyPr>
                    <a:lstStyle/>
                    <a:p>
                      <a:pPr algn="ctr">
                        <a:spcAft>
                          <a:spcPts val="450"/>
                        </a:spcAft>
                      </a:pPr>
                      <a:r>
                        <a:rPr lang="en-US" sz="675" b="1">
                          <a:latin typeface="Courier" charset="0"/>
                          <a:ea typeface="Courier" charset="0"/>
                          <a:cs typeface="Courier" charset="0"/>
                        </a:rPr>
                        <a:t>KEY</a:t>
                      </a:r>
                    </a:p>
                  </p:txBody>
                </p:sp>
                <p:cxnSp>
                  <p:nvCxnSpPr>
                    <p:cNvPr id="100" name="Straight Arrow Connector 99">
                      <a:extLst>
                        <a:ext uri="{FF2B5EF4-FFF2-40B4-BE49-F238E27FC236}">
                          <a16:creationId xmlns:a16="http://schemas.microsoft.com/office/drawing/2014/main" id="{CB2356BD-E97C-4C3E-84EF-9C350188AE60}"/>
                        </a:ext>
                      </a:extLst>
                    </p:cNvPr>
                    <p:cNvCxnSpPr/>
                    <p:nvPr/>
                  </p:nvCxnSpPr>
                  <p:spPr>
                    <a:xfrm>
                      <a:off x="5334000" y="2590800"/>
                      <a:ext cx="152400" cy="0"/>
                    </a:xfrm>
                    <a:prstGeom prst="straightConnector1">
                      <a:avLst/>
                    </a:prstGeom>
                    <a:ln w="25400">
                      <a:solidFill>
                        <a:srgbClr val="0070C0"/>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101" name="Straight Arrow Connector 100">
                      <a:extLst>
                        <a:ext uri="{FF2B5EF4-FFF2-40B4-BE49-F238E27FC236}">
                          <a16:creationId xmlns:a16="http://schemas.microsoft.com/office/drawing/2014/main" id="{F2F00D3A-A828-4EAB-A525-595F292FA78B}"/>
                        </a:ext>
                      </a:extLst>
                    </p:cNvPr>
                    <p:cNvCxnSpPr/>
                    <p:nvPr/>
                  </p:nvCxnSpPr>
                  <p:spPr>
                    <a:xfrm>
                      <a:off x="5486400" y="2590800"/>
                      <a:ext cx="0" cy="38100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grpSp>
              <p:grpSp>
                <p:nvGrpSpPr>
                  <p:cNvPr id="94" name="Group 93">
                    <a:extLst>
                      <a:ext uri="{FF2B5EF4-FFF2-40B4-BE49-F238E27FC236}">
                        <a16:creationId xmlns:a16="http://schemas.microsoft.com/office/drawing/2014/main" id="{0CAD72D9-01CF-454F-A7B6-184217655B1A}"/>
                      </a:ext>
                    </a:extLst>
                  </p:cNvPr>
                  <p:cNvGrpSpPr/>
                  <p:nvPr/>
                </p:nvGrpSpPr>
                <p:grpSpPr>
                  <a:xfrm>
                    <a:off x="762000" y="2438400"/>
                    <a:ext cx="457200" cy="762000"/>
                    <a:chOff x="762000" y="2438400"/>
                    <a:chExt cx="457200" cy="762000"/>
                  </a:xfrm>
                </p:grpSpPr>
                <p:sp>
                  <p:nvSpPr>
                    <p:cNvPr id="95" name="TextBox 94">
                      <a:extLst>
                        <a:ext uri="{FF2B5EF4-FFF2-40B4-BE49-F238E27FC236}">
                          <a16:creationId xmlns:a16="http://schemas.microsoft.com/office/drawing/2014/main" id="{C4ED6CEE-A6B0-432C-ADB8-99A0EC2CC12E}"/>
                        </a:ext>
                      </a:extLst>
                    </p:cNvPr>
                    <p:cNvSpPr txBox="1"/>
                    <p:nvPr/>
                  </p:nvSpPr>
                  <p:spPr>
                    <a:xfrm>
                      <a:off x="762000" y="2971800"/>
                      <a:ext cx="381000" cy="228600"/>
                    </a:xfrm>
                    <a:prstGeom prst="rect">
                      <a:avLst/>
                    </a:prstGeom>
                    <a:solidFill>
                      <a:schemeClr val="tx2">
                        <a:lumMod val="40000"/>
                        <a:lumOff val="60000"/>
                      </a:schemeClr>
                    </a:solidFill>
                    <a:ln w="19050">
                      <a:solidFill>
                        <a:srgbClr val="0070C0"/>
                      </a:solidFill>
                    </a:ln>
                  </p:spPr>
                  <p:txBody>
                    <a:bodyPr wrap="none" rtlCol="0" anchor="ctr" anchorCtr="0">
                      <a:noAutofit/>
                    </a:bodyPr>
                    <a:lstStyle/>
                    <a:p>
                      <a:pPr algn="ctr">
                        <a:spcAft>
                          <a:spcPts val="450"/>
                        </a:spcAft>
                      </a:pPr>
                      <a:r>
                        <a:rPr lang="en-US" sz="675" b="1">
                          <a:latin typeface="Courier" charset="0"/>
                          <a:ea typeface="Courier" charset="0"/>
                          <a:cs typeface="Courier" charset="0"/>
                        </a:rPr>
                        <a:t>KEY</a:t>
                      </a:r>
                    </a:p>
                  </p:txBody>
                </p:sp>
                <p:cxnSp>
                  <p:nvCxnSpPr>
                    <p:cNvPr id="96" name="Straight Arrow Connector 95">
                      <a:extLst>
                        <a:ext uri="{FF2B5EF4-FFF2-40B4-BE49-F238E27FC236}">
                          <a16:creationId xmlns:a16="http://schemas.microsoft.com/office/drawing/2014/main" id="{07D227A0-5B18-4621-869C-5A4A2C2E4695}"/>
                        </a:ext>
                      </a:extLst>
                    </p:cNvPr>
                    <p:cNvCxnSpPr/>
                    <p:nvPr/>
                  </p:nvCxnSpPr>
                  <p:spPr>
                    <a:xfrm>
                      <a:off x="914400" y="2590800"/>
                      <a:ext cx="304800" cy="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cxnSp>
                  <p:nvCxnSpPr>
                    <p:cNvPr id="97" name="Straight Arrow Connector 96">
                      <a:extLst>
                        <a:ext uri="{FF2B5EF4-FFF2-40B4-BE49-F238E27FC236}">
                          <a16:creationId xmlns:a16="http://schemas.microsoft.com/office/drawing/2014/main" id="{619A49AC-CEF1-40BD-ABDF-9FDBA8BF0EC4}"/>
                        </a:ext>
                      </a:extLst>
                    </p:cNvPr>
                    <p:cNvCxnSpPr/>
                    <p:nvPr/>
                  </p:nvCxnSpPr>
                  <p:spPr>
                    <a:xfrm>
                      <a:off x="914400" y="2590800"/>
                      <a:ext cx="0" cy="381000"/>
                    </a:xfrm>
                    <a:prstGeom prst="straightConnector1">
                      <a:avLst/>
                    </a:prstGeom>
                    <a:ln w="25400">
                      <a:solidFill>
                        <a:srgbClr val="0070C0"/>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sp>
                  <p:nvSpPr>
                    <p:cNvPr id="98" name="TextBox 97">
                      <a:extLst>
                        <a:ext uri="{FF2B5EF4-FFF2-40B4-BE49-F238E27FC236}">
                          <a16:creationId xmlns:a16="http://schemas.microsoft.com/office/drawing/2014/main" id="{F9D01FC9-C432-43AA-990B-70564F95507A}"/>
                        </a:ext>
                      </a:extLst>
                    </p:cNvPr>
                    <p:cNvSpPr txBox="1"/>
                    <p:nvPr/>
                  </p:nvSpPr>
                  <p:spPr>
                    <a:xfrm>
                      <a:off x="762000" y="2438400"/>
                      <a:ext cx="228600" cy="228600"/>
                    </a:xfrm>
                    <a:prstGeom prst="rect">
                      <a:avLst/>
                    </a:prstGeom>
                    <a:noFill/>
                  </p:spPr>
                  <p:txBody>
                    <a:bodyPr wrap="none" rtlCol="0" anchor="ctr" anchorCtr="0">
                      <a:noAutofit/>
                    </a:bodyPr>
                    <a:lstStyle/>
                    <a:p>
                      <a:pPr algn="ctr">
                        <a:spcAft>
                          <a:spcPts val="450"/>
                        </a:spcAft>
                      </a:pPr>
                      <a:r>
                        <a:rPr lang="en-US" sz="675" b="1">
                          <a:latin typeface="Times" charset="0"/>
                          <a:ea typeface="Times" charset="0"/>
                          <a:cs typeface="Times" charset="0"/>
                        </a:rPr>
                        <a:t>*</a:t>
                      </a:r>
                    </a:p>
                  </p:txBody>
                </p:sp>
              </p:grpSp>
            </p:grpSp>
          </p:grpSp>
          <p:grpSp>
            <p:nvGrpSpPr>
              <p:cNvPr id="83" name="Group 82">
                <a:extLst>
                  <a:ext uri="{FF2B5EF4-FFF2-40B4-BE49-F238E27FC236}">
                    <a16:creationId xmlns:a16="http://schemas.microsoft.com/office/drawing/2014/main" id="{DA9319B5-E91A-46FA-9755-2E1550B00BF2}"/>
                  </a:ext>
                </a:extLst>
              </p:cNvPr>
              <p:cNvGrpSpPr/>
              <p:nvPr/>
            </p:nvGrpSpPr>
            <p:grpSpPr>
              <a:xfrm>
                <a:off x="2821858" y="4800599"/>
                <a:ext cx="2664543" cy="990601"/>
                <a:chOff x="2821858" y="4800599"/>
                <a:chExt cx="2664543" cy="990601"/>
              </a:xfrm>
            </p:grpSpPr>
            <p:sp>
              <p:nvSpPr>
                <p:cNvPr id="84" name="TextBox 83">
                  <a:extLst>
                    <a:ext uri="{FF2B5EF4-FFF2-40B4-BE49-F238E27FC236}">
                      <a16:creationId xmlns:a16="http://schemas.microsoft.com/office/drawing/2014/main" id="{62BCE4D1-6A19-4813-A13E-D6129DEB0D8E}"/>
                    </a:ext>
                  </a:extLst>
                </p:cNvPr>
                <p:cNvSpPr txBox="1"/>
                <p:nvPr/>
              </p:nvSpPr>
              <p:spPr>
                <a:xfrm>
                  <a:off x="2821858" y="5257800"/>
                  <a:ext cx="1693669" cy="457201"/>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Measurement Side Channel</a:t>
                  </a:r>
                </a:p>
              </p:txBody>
            </p:sp>
            <p:cxnSp>
              <p:nvCxnSpPr>
                <p:cNvPr id="85" name="Straight Arrow Connector 84">
                  <a:extLst>
                    <a:ext uri="{FF2B5EF4-FFF2-40B4-BE49-F238E27FC236}">
                      <a16:creationId xmlns:a16="http://schemas.microsoft.com/office/drawing/2014/main" id="{26BC0403-45C7-4661-92C4-B78E02F2B0AC}"/>
                    </a:ext>
                  </a:extLst>
                </p:cNvPr>
                <p:cNvCxnSpPr/>
                <p:nvPr/>
              </p:nvCxnSpPr>
              <p:spPr>
                <a:xfrm flipH="1">
                  <a:off x="2895600" y="5181599"/>
                  <a:ext cx="2438402" cy="1"/>
                </a:xfrm>
                <a:prstGeom prst="straightConnector1">
                  <a:avLst/>
                </a:prstGeom>
                <a:ln w="25400">
                  <a:solidFill>
                    <a:schemeClr val="tx1"/>
                  </a:solidFill>
                  <a:headEnd type="none" w="lg" len="lg"/>
                  <a:tailEnd type="none" w="lg" len="lg"/>
                </a:ln>
              </p:spPr>
              <p:style>
                <a:lnRef idx="1">
                  <a:schemeClr val="accent1"/>
                </a:lnRef>
                <a:fillRef idx="0">
                  <a:schemeClr val="accent1"/>
                </a:fillRef>
                <a:effectRef idx="0">
                  <a:schemeClr val="accent1"/>
                </a:effectRef>
                <a:fontRef idx="minor">
                  <a:schemeClr val="tx1"/>
                </a:fontRef>
              </p:style>
            </p:cxnSp>
            <p:sp>
              <p:nvSpPr>
                <p:cNvPr id="86" name="Oval 85">
                  <a:extLst>
                    <a:ext uri="{FF2B5EF4-FFF2-40B4-BE49-F238E27FC236}">
                      <a16:creationId xmlns:a16="http://schemas.microsoft.com/office/drawing/2014/main" id="{8EF46AFF-B315-4B73-AE5B-1CC7B2798168}"/>
                    </a:ext>
                  </a:extLst>
                </p:cNvPr>
                <p:cNvSpPr/>
                <p:nvPr/>
              </p:nvSpPr>
              <p:spPr>
                <a:xfrm rot="10800000">
                  <a:off x="5181601" y="4800599"/>
                  <a:ext cx="304800" cy="304800"/>
                </a:xfrm>
                <a:prstGeom prst="ellipse">
                  <a:avLst/>
                </a:prstGeom>
                <a:noFill/>
                <a:ln w="254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75">
                    <a:solidFill>
                      <a:schemeClr val="tx1"/>
                    </a:solidFill>
                  </a:endParaRPr>
                </a:p>
              </p:txBody>
            </p:sp>
            <p:cxnSp>
              <p:nvCxnSpPr>
                <p:cNvPr id="87" name="Straight Arrow Connector 86">
                  <a:extLst>
                    <a:ext uri="{FF2B5EF4-FFF2-40B4-BE49-F238E27FC236}">
                      <a16:creationId xmlns:a16="http://schemas.microsoft.com/office/drawing/2014/main" id="{D5874D5E-DE2D-4DC2-9ACE-EB087513657D}"/>
                    </a:ext>
                  </a:extLst>
                </p:cNvPr>
                <p:cNvCxnSpPr/>
                <p:nvPr/>
              </p:nvCxnSpPr>
              <p:spPr>
                <a:xfrm rot="10800000" flipV="1">
                  <a:off x="5334001" y="4952999"/>
                  <a:ext cx="0" cy="228600"/>
                </a:xfrm>
                <a:prstGeom prst="straightConnector1">
                  <a:avLst/>
                </a:prstGeom>
                <a:ln w="25400">
                  <a:solidFill>
                    <a:schemeClr val="tx1"/>
                  </a:solidFill>
                  <a:headEnd type="oval" w="lg" len="lg"/>
                  <a:tailEnd type="none" w="lg" len="lg"/>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651F5A31-193B-4859-8D66-C2C4D7939986}"/>
                    </a:ext>
                  </a:extLst>
                </p:cNvPr>
                <p:cNvCxnSpPr/>
                <p:nvPr/>
              </p:nvCxnSpPr>
              <p:spPr>
                <a:xfrm>
                  <a:off x="2895600" y="5181600"/>
                  <a:ext cx="0" cy="609600"/>
                </a:xfrm>
                <a:prstGeom prst="straightConnector1">
                  <a:avLst/>
                </a:prstGeom>
                <a:ln w="25400">
                  <a:solidFill>
                    <a:schemeClr val="tx1"/>
                  </a:solidFill>
                  <a:headEnd type="none" w="lg" len="lg"/>
                  <a:tailEnd type="triangle" w="lg" len="lg"/>
                </a:ln>
              </p:spPr>
              <p:style>
                <a:lnRef idx="1">
                  <a:schemeClr val="accent1"/>
                </a:lnRef>
                <a:fillRef idx="0">
                  <a:schemeClr val="accent1"/>
                </a:fillRef>
                <a:effectRef idx="0">
                  <a:schemeClr val="accent1"/>
                </a:effectRef>
                <a:fontRef idx="minor">
                  <a:schemeClr val="tx1"/>
                </a:fontRef>
              </p:style>
            </p:cxnSp>
          </p:grpSp>
        </p:grpSp>
        <p:sp>
          <p:nvSpPr>
            <p:cNvPr id="153" name="TextBox 152">
              <a:extLst>
                <a:ext uri="{FF2B5EF4-FFF2-40B4-BE49-F238E27FC236}">
                  <a16:creationId xmlns:a16="http://schemas.microsoft.com/office/drawing/2014/main" id="{D7398D42-0363-440C-9A2E-CB8251848713}"/>
                </a:ext>
              </a:extLst>
            </p:cNvPr>
            <p:cNvSpPr txBox="1"/>
            <p:nvPr/>
          </p:nvSpPr>
          <p:spPr>
            <a:xfrm>
              <a:off x="6888076" y="5943599"/>
              <a:ext cx="466387" cy="286322"/>
            </a:xfrm>
            <a:prstGeom prst="rect">
              <a:avLst/>
            </a:prstGeom>
            <a:noFill/>
          </p:spPr>
          <p:txBody>
            <a:bodyPr wrap="square" rtlCol="0" anchor="ctr" anchorCtr="0">
              <a:noAutofit/>
            </a:bodyPr>
            <a:lstStyle/>
            <a:p>
              <a:pPr algn="ctr">
                <a:spcAft>
                  <a:spcPts val="450"/>
                </a:spcAft>
              </a:pPr>
              <a:r>
                <a:rPr lang="en-US" sz="900" dirty="0">
                  <a:ea typeface="Verdana" pitchFamily="34" charset="0"/>
                  <a:cs typeface="Verdana" pitchFamily="34" charset="0"/>
                </a:rPr>
                <a:t>Eve</a:t>
              </a:r>
            </a:p>
          </p:txBody>
        </p:sp>
      </p:grpSp>
      <p:sp>
        <p:nvSpPr>
          <p:cNvPr id="155" name="TextBox 154">
            <a:extLst>
              <a:ext uri="{FF2B5EF4-FFF2-40B4-BE49-F238E27FC236}">
                <a16:creationId xmlns:a16="http://schemas.microsoft.com/office/drawing/2014/main" id="{C7A85364-DA54-48B1-9108-54293062D035}"/>
              </a:ext>
            </a:extLst>
          </p:cNvPr>
          <p:cNvSpPr txBox="1"/>
          <p:nvPr/>
        </p:nvSpPr>
        <p:spPr>
          <a:xfrm>
            <a:off x="4714255" y="1322688"/>
            <a:ext cx="4229999" cy="2500685"/>
          </a:xfrm>
          <a:prstGeom prst="rect">
            <a:avLst/>
          </a:prstGeom>
          <a:noFill/>
        </p:spPr>
        <p:txBody>
          <a:bodyPr wrap="square" rtlCol="0" anchor="ctr">
            <a:spAutoFit/>
          </a:bodyPr>
          <a:lstStyle/>
          <a:p>
            <a:pPr>
              <a:spcAft>
                <a:spcPts val="450"/>
              </a:spcAft>
            </a:pPr>
            <a:r>
              <a:rPr lang="en-US" sz="1600" b="1" dirty="0">
                <a:ea typeface="Verdana" pitchFamily="34" charset="0"/>
                <a:cs typeface="Verdana" pitchFamily="34" charset="0"/>
              </a:rPr>
              <a:t>Vulnerabilities via:</a:t>
            </a:r>
          </a:p>
          <a:p>
            <a:pPr marL="85725" indent="-85725">
              <a:spcAft>
                <a:spcPts val="450"/>
              </a:spcAft>
              <a:buFont typeface="Arial" panose="020B0604020202020204" pitchFamily="34" charset="0"/>
              <a:buChar char="•"/>
            </a:pPr>
            <a:r>
              <a:rPr lang="en-US" sz="1600" dirty="0">
                <a:ea typeface="Verdana" pitchFamily="34" charset="0"/>
                <a:cs typeface="Verdana" pitchFamily="34" charset="0"/>
              </a:rPr>
              <a:t>Imperfections in sender (Alice) or receiver (Bob) that can be actively probed or passively measured</a:t>
            </a:r>
          </a:p>
          <a:p>
            <a:pPr marL="85725" indent="-85725">
              <a:spcAft>
                <a:spcPts val="450"/>
              </a:spcAft>
              <a:buFont typeface="Arial" panose="020B0604020202020204" pitchFamily="34" charset="0"/>
              <a:buChar char="•"/>
            </a:pPr>
            <a:r>
              <a:rPr lang="en-US" sz="1600" dirty="0">
                <a:ea typeface="Verdana" pitchFamily="34" charset="0"/>
                <a:cs typeface="Verdana" pitchFamily="34" charset="0"/>
              </a:rPr>
              <a:t>Imperfections in channel encoding that create measurable side-channels (e.g. flashback)</a:t>
            </a:r>
          </a:p>
          <a:p>
            <a:pPr marL="85725" indent="-85725">
              <a:spcAft>
                <a:spcPts val="450"/>
              </a:spcAft>
              <a:buFont typeface="Arial" panose="020B0604020202020204" pitchFamily="34" charset="0"/>
              <a:buChar char="•"/>
            </a:pPr>
            <a:r>
              <a:rPr lang="en-US" sz="1600" dirty="0">
                <a:ea typeface="Verdana" pitchFamily="34" charset="0"/>
                <a:cs typeface="Verdana" pitchFamily="34" charset="0"/>
              </a:rPr>
              <a:t>Hardware exposure that could be actively controlled or manipulated by Eve</a:t>
            </a:r>
          </a:p>
        </p:txBody>
      </p:sp>
      <p:sp>
        <p:nvSpPr>
          <p:cNvPr id="159" name="TextBox 158">
            <a:extLst>
              <a:ext uri="{FF2B5EF4-FFF2-40B4-BE49-F238E27FC236}">
                <a16:creationId xmlns:a16="http://schemas.microsoft.com/office/drawing/2014/main" id="{F2385B92-D279-4AEB-8CFF-ABD0AC8E754E}"/>
              </a:ext>
            </a:extLst>
          </p:cNvPr>
          <p:cNvSpPr txBox="1"/>
          <p:nvPr/>
        </p:nvSpPr>
        <p:spPr>
          <a:xfrm>
            <a:off x="4686234" y="3870755"/>
            <a:ext cx="4242944" cy="830997"/>
          </a:xfrm>
          <a:prstGeom prst="rect">
            <a:avLst/>
          </a:prstGeom>
          <a:noFill/>
        </p:spPr>
        <p:txBody>
          <a:bodyPr wrap="square" rtlCol="0">
            <a:spAutoFit/>
          </a:bodyPr>
          <a:lstStyle/>
          <a:p>
            <a:pPr algn="ctr">
              <a:spcAft>
                <a:spcPts val="450"/>
              </a:spcAft>
            </a:pPr>
            <a:r>
              <a:rPr lang="en-US" sz="1600" b="1" dirty="0">
                <a:ea typeface="Verdana" pitchFamily="34" charset="0"/>
                <a:cs typeface="Verdana" pitchFamily="34" charset="0"/>
              </a:rPr>
              <a:t>Passive attacks: </a:t>
            </a:r>
            <a:r>
              <a:rPr lang="en-US" sz="1600" dirty="0">
                <a:ea typeface="Verdana" pitchFamily="34" charset="0"/>
                <a:cs typeface="Verdana" pitchFamily="34" charset="0"/>
              </a:rPr>
              <a:t>Eve looks for leaked information that she can passively measure without revealing her presence</a:t>
            </a:r>
          </a:p>
        </p:txBody>
      </p:sp>
      <p:sp>
        <p:nvSpPr>
          <p:cNvPr id="160" name="TextBox 159">
            <a:extLst>
              <a:ext uri="{FF2B5EF4-FFF2-40B4-BE49-F238E27FC236}">
                <a16:creationId xmlns:a16="http://schemas.microsoft.com/office/drawing/2014/main" id="{F71BFB5F-5249-449F-A9BB-C115781ACC2D}"/>
              </a:ext>
            </a:extLst>
          </p:cNvPr>
          <p:cNvSpPr txBox="1"/>
          <p:nvPr/>
        </p:nvSpPr>
        <p:spPr>
          <a:xfrm>
            <a:off x="341194" y="3866430"/>
            <a:ext cx="4345107" cy="1077218"/>
          </a:xfrm>
          <a:prstGeom prst="rect">
            <a:avLst/>
          </a:prstGeom>
          <a:noFill/>
        </p:spPr>
        <p:txBody>
          <a:bodyPr wrap="square" rtlCol="0">
            <a:spAutoFit/>
          </a:bodyPr>
          <a:lstStyle/>
          <a:p>
            <a:pPr algn="ctr">
              <a:spcAft>
                <a:spcPts val="450"/>
              </a:spcAft>
            </a:pPr>
            <a:r>
              <a:rPr lang="en-US" sz="1600" b="1" dirty="0">
                <a:ea typeface="Verdana" pitchFamily="34" charset="0"/>
                <a:cs typeface="Verdana" pitchFamily="34" charset="0"/>
              </a:rPr>
              <a:t>Active attacks: </a:t>
            </a:r>
            <a:r>
              <a:rPr lang="en-US" sz="1600" dirty="0">
                <a:ea typeface="Verdana" pitchFamily="34" charset="0"/>
                <a:cs typeface="Verdana" pitchFamily="34" charset="0"/>
              </a:rPr>
              <a:t>Eve manipulates the signal, actively probes Alice or Bob’s system through the channel, or even tries to remotely control some aspect of Alice/Bob’s system</a:t>
            </a:r>
          </a:p>
        </p:txBody>
      </p:sp>
    </p:spTree>
    <p:extLst>
      <p:ext uri="{BB962C8B-B14F-4D97-AF65-F5344CB8AC3E}">
        <p14:creationId xmlns:p14="http://schemas.microsoft.com/office/powerpoint/2010/main" val="17522633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7A2C8-02BA-416D-939C-E68887C293A6}"/>
              </a:ext>
            </a:extLst>
          </p:cNvPr>
          <p:cNvSpPr>
            <a:spLocks noGrp="1"/>
          </p:cNvSpPr>
          <p:nvPr>
            <p:ph type="title"/>
          </p:nvPr>
        </p:nvSpPr>
        <p:spPr/>
        <p:txBody>
          <a:bodyPr>
            <a:normAutofit/>
          </a:bodyPr>
          <a:lstStyle/>
          <a:p>
            <a:r>
              <a:rPr lang="en-US" dirty="0"/>
              <a:t>Sample list of known QKD attack vectors</a:t>
            </a:r>
          </a:p>
        </p:txBody>
      </p:sp>
      <p:graphicFrame>
        <p:nvGraphicFramePr>
          <p:cNvPr id="7" name="Content Placeholder 3">
            <a:extLst>
              <a:ext uri="{FF2B5EF4-FFF2-40B4-BE49-F238E27FC236}">
                <a16:creationId xmlns:a16="http://schemas.microsoft.com/office/drawing/2014/main" id="{A38AE58B-719E-4A39-9167-86CF9E4BE1AF}"/>
              </a:ext>
            </a:extLst>
          </p:cNvPr>
          <p:cNvGraphicFramePr>
            <a:graphicFrameLocks/>
          </p:cNvGraphicFramePr>
          <p:nvPr>
            <p:extLst>
              <p:ext uri="{D42A27DB-BD31-4B8C-83A1-F6EECF244321}">
                <p14:modId xmlns:p14="http://schemas.microsoft.com/office/powerpoint/2010/main" val="477550207"/>
              </p:ext>
            </p:extLst>
          </p:nvPr>
        </p:nvGraphicFramePr>
        <p:xfrm>
          <a:off x="462336" y="1146415"/>
          <a:ext cx="8427542" cy="5673283"/>
        </p:xfrm>
        <a:graphic>
          <a:graphicData uri="http://schemas.openxmlformats.org/drawingml/2006/table">
            <a:tbl>
              <a:tblPr firstRow="1" bandRow="1">
                <a:tableStyleId>{5C22544A-7EE6-4342-B048-85BDC9FD1C3A}</a:tableStyleId>
              </a:tblPr>
              <a:tblGrid>
                <a:gridCol w="1606711">
                  <a:extLst>
                    <a:ext uri="{9D8B030D-6E8A-4147-A177-3AD203B41FA5}">
                      <a16:colId xmlns:a16="http://schemas.microsoft.com/office/drawing/2014/main" val="2124990388"/>
                    </a:ext>
                  </a:extLst>
                </a:gridCol>
                <a:gridCol w="2209259">
                  <a:extLst>
                    <a:ext uri="{9D8B030D-6E8A-4147-A177-3AD203B41FA5}">
                      <a16:colId xmlns:a16="http://schemas.microsoft.com/office/drawing/2014/main" val="3153590621"/>
                    </a:ext>
                  </a:extLst>
                </a:gridCol>
                <a:gridCol w="1799827">
                  <a:extLst>
                    <a:ext uri="{9D8B030D-6E8A-4147-A177-3AD203B41FA5}">
                      <a16:colId xmlns:a16="http://schemas.microsoft.com/office/drawing/2014/main" val="2063302492"/>
                    </a:ext>
                  </a:extLst>
                </a:gridCol>
                <a:gridCol w="2811745">
                  <a:extLst>
                    <a:ext uri="{9D8B030D-6E8A-4147-A177-3AD203B41FA5}">
                      <a16:colId xmlns:a16="http://schemas.microsoft.com/office/drawing/2014/main" val="2008832041"/>
                    </a:ext>
                  </a:extLst>
                </a:gridCol>
              </a:tblGrid>
              <a:tr h="357943">
                <a:tc>
                  <a:txBody>
                    <a:bodyPr/>
                    <a:lstStyle/>
                    <a:p>
                      <a:pPr algn="ctr"/>
                      <a:r>
                        <a:rPr lang="en-US" sz="1400" b="1" dirty="0"/>
                        <a:t>Attack</a:t>
                      </a:r>
                    </a:p>
                  </a:txBody>
                  <a:tcPr marL="68580" marR="68580" marT="34290" marB="34290" anchor="ctr"/>
                </a:tc>
                <a:tc>
                  <a:txBody>
                    <a:bodyPr/>
                    <a:lstStyle/>
                    <a:p>
                      <a:pPr algn="ctr"/>
                      <a:r>
                        <a:rPr lang="en-US" sz="1400" b="1" dirty="0"/>
                        <a:t>Target Component</a:t>
                      </a:r>
                    </a:p>
                  </a:txBody>
                  <a:tcPr marL="68580" marR="68580" marT="34290" marB="34290" anchor="ctr"/>
                </a:tc>
                <a:tc>
                  <a:txBody>
                    <a:bodyPr/>
                    <a:lstStyle/>
                    <a:p>
                      <a:pPr algn="ctr"/>
                      <a:r>
                        <a:rPr lang="en-US" sz="1400" b="1" dirty="0"/>
                        <a:t>Tested System</a:t>
                      </a:r>
                    </a:p>
                  </a:txBody>
                  <a:tcPr marL="68580" marR="68580" marT="34290" marB="34290" anchor="ctr"/>
                </a:tc>
                <a:tc>
                  <a:txBody>
                    <a:bodyPr/>
                    <a:lstStyle/>
                    <a:p>
                      <a:pPr algn="ctr"/>
                      <a:r>
                        <a:rPr lang="en-US" sz="1400" b="1" dirty="0"/>
                        <a:t>Source</a:t>
                      </a:r>
                    </a:p>
                  </a:txBody>
                  <a:tcPr marL="68580" marR="68580" marT="34290" marB="34290" anchor="ctr"/>
                </a:tc>
                <a:extLst>
                  <a:ext uri="{0D108BD9-81ED-4DB2-BD59-A6C34878D82A}">
                    <a16:rowId xmlns:a16="http://schemas.microsoft.com/office/drawing/2014/main" val="2749806101"/>
                  </a:ext>
                </a:extLst>
              </a:tr>
              <a:tr h="531472">
                <a:tc>
                  <a:txBody>
                    <a:bodyPr/>
                    <a:lstStyle/>
                    <a:p>
                      <a:pPr algn="ctr" fontAlgn="b"/>
                      <a:r>
                        <a:rPr lang="en-US" sz="1200" b="1" i="0" u="none" strike="noStrike" dirty="0">
                          <a:solidFill>
                            <a:srgbClr val="000000"/>
                          </a:solidFill>
                          <a:effectLst/>
                          <a:latin typeface="Calibri" panose="020F0502020204030204" pitchFamily="34" charset="0"/>
                        </a:rPr>
                        <a:t>Backflash Attack</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Single-Photon Detectors</a:t>
                      </a:r>
                    </a:p>
                  </a:txBody>
                  <a:tcPr marL="7144" marR="7144" marT="7144" marB="0" anchor="ctr"/>
                </a:tc>
                <a:tc>
                  <a:txBody>
                    <a:bodyPr/>
                    <a:lstStyle/>
                    <a:p>
                      <a:pPr algn="ctr" fontAlgn="b"/>
                      <a:r>
                        <a:rPr lang="en-US" sz="1200" b="0" i="0" u="none" strike="noStrike">
                          <a:solidFill>
                            <a:srgbClr val="000000"/>
                          </a:solidFill>
                          <a:effectLst/>
                          <a:latin typeface="Calibri" panose="020F0502020204030204" pitchFamily="34" charset="0"/>
                        </a:rPr>
                        <a:t>ID Quantique, research system</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Light: Science &amp; </a:t>
                      </a:r>
                      <a:r>
                        <a:rPr lang="en-US" sz="1200" b="0" i="0" u="none" strike="noStrike" dirty="0" err="1">
                          <a:solidFill>
                            <a:srgbClr val="000000"/>
                          </a:solidFill>
                          <a:effectLst/>
                          <a:latin typeface="Calibri" panose="020F0502020204030204" pitchFamily="34" charset="0"/>
                        </a:rPr>
                        <a:t>Appls</a:t>
                      </a:r>
                      <a:r>
                        <a:rPr lang="en-US" sz="1200" b="0" i="0" u="none" strike="noStrike" dirty="0">
                          <a:solidFill>
                            <a:srgbClr val="000000"/>
                          </a:solidFill>
                          <a:effectLst/>
                          <a:latin typeface="Calibri" panose="020F0502020204030204" pitchFamily="34" charset="0"/>
                        </a:rPr>
                        <a:t>. 6, e16261 (2017)</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IEEE The Bridge 114, 18-29 (2018)</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Optics Express 26, 21020 (2018)</a:t>
                      </a:r>
                    </a:p>
                  </a:txBody>
                  <a:tcPr marL="7144" marR="7144" marT="7144" marB="0" anchor="ctr"/>
                </a:tc>
                <a:extLst>
                  <a:ext uri="{0D108BD9-81ED-4DB2-BD59-A6C34878D82A}">
                    <a16:rowId xmlns:a16="http://schemas.microsoft.com/office/drawing/2014/main" val="1706154248"/>
                  </a:ext>
                </a:extLst>
              </a:tr>
              <a:tr h="357338">
                <a:tc>
                  <a:txBody>
                    <a:bodyPr/>
                    <a:lstStyle/>
                    <a:p>
                      <a:pPr algn="ctr" fontAlgn="b"/>
                      <a:r>
                        <a:rPr lang="en-US" sz="1200" b="1" i="0" u="none" strike="noStrike" dirty="0">
                          <a:solidFill>
                            <a:srgbClr val="000000"/>
                          </a:solidFill>
                          <a:effectLst/>
                          <a:latin typeface="Calibri" panose="020F0502020204030204" pitchFamily="34" charset="0"/>
                        </a:rPr>
                        <a:t>Photon Number Splitting</a:t>
                      </a:r>
                      <a:br>
                        <a:rPr lang="en-US" sz="1200" b="1" i="0" u="none" strike="noStrike" dirty="0">
                          <a:solidFill>
                            <a:srgbClr val="000000"/>
                          </a:solidFill>
                          <a:effectLst/>
                          <a:latin typeface="Calibri" panose="020F0502020204030204" pitchFamily="34" charset="0"/>
                        </a:rPr>
                      </a:br>
                      <a:r>
                        <a:rPr lang="en-US" sz="1200" b="1" i="0" u="none" strike="noStrike" dirty="0">
                          <a:solidFill>
                            <a:srgbClr val="000000"/>
                          </a:solidFill>
                          <a:effectLst/>
                          <a:latin typeface="Calibri" panose="020F0502020204030204" pitchFamily="34" charset="0"/>
                        </a:rPr>
                        <a:t>(PNS)</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Optical pulse source in Alice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(theory)</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A 51, 1863 (1995)</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New J. Phys. 4, 44 (2002) </a:t>
                      </a:r>
                    </a:p>
                  </a:txBody>
                  <a:tcPr marL="7144" marR="7144" marT="7144" marB="0" anchor="ctr"/>
                </a:tc>
                <a:extLst>
                  <a:ext uri="{0D108BD9-81ED-4DB2-BD59-A6C34878D82A}">
                    <a16:rowId xmlns:a16="http://schemas.microsoft.com/office/drawing/2014/main" val="2578247278"/>
                  </a:ext>
                </a:extLst>
              </a:tr>
              <a:tr h="348268">
                <a:tc>
                  <a:txBody>
                    <a:bodyPr/>
                    <a:lstStyle/>
                    <a:p>
                      <a:pPr algn="ctr" fontAlgn="b"/>
                      <a:r>
                        <a:rPr lang="en-US" sz="1200" b="1" i="0" u="none" strike="noStrike" dirty="0">
                          <a:solidFill>
                            <a:srgbClr val="000000"/>
                          </a:solidFill>
                          <a:effectLst/>
                          <a:latin typeface="Calibri" panose="020F0502020204030204" pitchFamily="34" charset="0"/>
                        </a:rPr>
                        <a:t>Inter-symbol Interference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Intensity Modulator in Alice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research system</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NPJ Quantum Information 4, 8 (2018)</a:t>
                      </a:r>
                    </a:p>
                  </a:txBody>
                  <a:tcPr marL="7144" marR="7144" marT="7144" marB="0" anchor="ctr"/>
                </a:tc>
                <a:extLst>
                  <a:ext uri="{0D108BD9-81ED-4DB2-BD59-A6C34878D82A}">
                    <a16:rowId xmlns:a16="http://schemas.microsoft.com/office/drawing/2014/main" val="2087747020"/>
                  </a:ext>
                </a:extLst>
              </a:tr>
              <a:tr h="348268">
                <a:tc>
                  <a:txBody>
                    <a:bodyPr/>
                    <a:lstStyle/>
                    <a:p>
                      <a:pPr algn="ctr" fontAlgn="b"/>
                      <a:r>
                        <a:rPr lang="en-US" sz="1200" b="1" i="0" u="none" strike="noStrike" dirty="0">
                          <a:solidFill>
                            <a:srgbClr val="000000"/>
                          </a:solidFill>
                          <a:effectLst/>
                          <a:latin typeface="Calibri" panose="020F0502020204030204" pitchFamily="34" charset="0"/>
                        </a:rPr>
                        <a:t>Pulse Energy Calibration</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Classical Watchdog Detector</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ID </a:t>
                      </a:r>
                      <a:r>
                        <a:rPr lang="en-US" sz="1200" b="0" i="0" u="none" strike="noStrike" dirty="0" err="1">
                          <a:solidFill>
                            <a:srgbClr val="000000"/>
                          </a:solidFill>
                          <a:effectLst/>
                          <a:latin typeface="Calibri" panose="020F0502020204030204" pitchFamily="34" charset="0"/>
                        </a:rPr>
                        <a:t>Quantique</a:t>
                      </a:r>
                      <a:endParaRPr lang="en-US" sz="12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A 91, 032326 (2015) </a:t>
                      </a:r>
                    </a:p>
                  </a:txBody>
                  <a:tcPr marL="7144" marR="7144" marT="7144" marB="0" anchor="ctr"/>
                </a:tc>
                <a:extLst>
                  <a:ext uri="{0D108BD9-81ED-4DB2-BD59-A6C34878D82A}">
                    <a16:rowId xmlns:a16="http://schemas.microsoft.com/office/drawing/2014/main" val="3119029172"/>
                  </a:ext>
                </a:extLst>
              </a:tr>
              <a:tr h="348268">
                <a:tc>
                  <a:txBody>
                    <a:bodyPr/>
                    <a:lstStyle/>
                    <a:p>
                      <a:pPr algn="ctr" fontAlgn="b"/>
                      <a:r>
                        <a:rPr lang="en-US" sz="1200" b="1" i="0" u="none" strike="noStrike" dirty="0">
                          <a:solidFill>
                            <a:srgbClr val="000000"/>
                          </a:solidFill>
                          <a:effectLst/>
                          <a:latin typeface="Calibri" panose="020F0502020204030204" pitchFamily="34" charset="0"/>
                        </a:rPr>
                        <a:t>Wavelength-selected PNS</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Intensity Modulator</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(theory)</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A 86, 032310 (2012)</a:t>
                      </a:r>
                    </a:p>
                  </a:txBody>
                  <a:tcPr marL="7144" marR="7144" marT="7144" marB="0" anchor="ctr"/>
                </a:tc>
                <a:extLst>
                  <a:ext uri="{0D108BD9-81ED-4DB2-BD59-A6C34878D82A}">
                    <a16:rowId xmlns:a16="http://schemas.microsoft.com/office/drawing/2014/main" val="1781776163"/>
                  </a:ext>
                </a:extLst>
              </a:tr>
              <a:tr h="357338">
                <a:tc>
                  <a:txBody>
                    <a:bodyPr/>
                    <a:lstStyle/>
                    <a:p>
                      <a:pPr algn="ctr" fontAlgn="b"/>
                      <a:r>
                        <a:rPr lang="en-US" sz="1200" b="1" i="0" u="none" strike="noStrike" dirty="0">
                          <a:solidFill>
                            <a:srgbClr val="000000"/>
                          </a:solidFill>
                          <a:effectLst/>
                          <a:latin typeface="Calibri" panose="020F0502020204030204" pitchFamily="34" charset="0"/>
                        </a:rPr>
                        <a:t>Laser Damage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Multiple, Detector</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ID </a:t>
                      </a:r>
                      <a:r>
                        <a:rPr lang="en-US" sz="1200" b="0" i="0" u="none" strike="noStrike" dirty="0" err="1">
                          <a:solidFill>
                            <a:srgbClr val="000000"/>
                          </a:solidFill>
                          <a:effectLst/>
                          <a:latin typeface="Calibri" panose="020F0502020204030204" pitchFamily="34" charset="0"/>
                        </a:rPr>
                        <a:t>Quantique</a:t>
                      </a:r>
                      <a:r>
                        <a:rPr lang="en-US" sz="1200" b="0" i="0" u="none" strike="noStrike" dirty="0">
                          <a:solidFill>
                            <a:srgbClr val="000000"/>
                          </a:solidFill>
                          <a:effectLst/>
                          <a:latin typeface="Calibri" panose="020F0502020204030204" pitchFamily="34" charset="0"/>
                        </a:rPr>
                        <a:t>, research system</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Lett. 112, 070503 (2014)</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Phys. Rev. A 94, 030302 (2016)</a:t>
                      </a:r>
                    </a:p>
                  </a:txBody>
                  <a:tcPr marL="7144" marR="7144" marT="7144" marB="0" anchor="ctr"/>
                </a:tc>
                <a:extLst>
                  <a:ext uri="{0D108BD9-81ED-4DB2-BD59-A6C34878D82A}">
                    <a16:rowId xmlns:a16="http://schemas.microsoft.com/office/drawing/2014/main" val="2350827093"/>
                  </a:ext>
                </a:extLst>
              </a:tr>
              <a:tr h="357338">
                <a:tc>
                  <a:txBody>
                    <a:bodyPr/>
                    <a:lstStyle/>
                    <a:p>
                      <a:pPr algn="ctr" fontAlgn="b"/>
                      <a:r>
                        <a:rPr lang="en-US" sz="1200" b="1" i="0" u="none" strike="noStrike" dirty="0">
                          <a:solidFill>
                            <a:srgbClr val="000000"/>
                          </a:solidFill>
                          <a:effectLst/>
                          <a:latin typeface="Calibri" panose="020F0502020204030204" pitchFamily="34" charset="0"/>
                        </a:rPr>
                        <a:t>Spatial Efficiency Mismatch</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Receiver Optics</a:t>
                      </a:r>
                    </a:p>
                  </a:txBody>
                  <a:tcPr marL="7144" marR="7144" marT="7144" marB="0" anchor="ctr"/>
                </a:tc>
                <a:tc>
                  <a:txBody>
                    <a:bodyPr/>
                    <a:lstStyle/>
                    <a:p>
                      <a:pPr algn="ctr" fontAlgn="b"/>
                      <a:r>
                        <a:rPr lang="en-US" sz="1200" b="0" i="0" u="none" strike="noStrike">
                          <a:solidFill>
                            <a:srgbClr val="000000"/>
                          </a:solidFill>
                          <a:effectLst/>
                          <a:latin typeface="Calibri" panose="020F0502020204030204" pitchFamily="34" charset="0"/>
                        </a:rPr>
                        <a:t>research system</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A 91, 062301 (2015)</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IEEE J. Sel. Top. Quantum Electron. 21, 187 (2015)</a:t>
                      </a:r>
                    </a:p>
                  </a:txBody>
                  <a:tcPr marL="7144" marR="7144" marT="7144" marB="0" anchor="ctr"/>
                </a:tc>
                <a:extLst>
                  <a:ext uri="{0D108BD9-81ED-4DB2-BD59-A6C34878D82A}">
                    <a16:rowId xmlns:a16="http://schemas.microsoft.com/office/drawing/2014/main" val="542108966"/>
                  </a:ext>
                </a:extLst>
              </a:tr>
              <a:tr h="531472">
                <a:tc>
                  <a:txBody>
                    <a:bodyPr/>
                    <a:lstStyle/>
                    <a:p>
                      <a:pPr algn="ctr" fontAlgn="b"/>
                      <a:r>
                        <a:rPr lang="en-US" sz="1200" b="1" i="0" u="none" strike="noStrike" dirty="0">
                          <a:solidFill>
                            <a:srgbClr val="000000"/>
                          </a:solidFill>
                          <a:effectLst/>
                          <a:latin typeface="Calibri" panose="020F0502020204030204" pitchFamily="34" charset="0"/>
                        </a:rPr>
                        <a:t>Trojan-horse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Phase Modulator in Alice/Bob</a:t>
                      </a:r>
                    </a:p>
                  </a:txBody>
                  <a:tcPr marL="7144" marR="7144" marT="7144" marB="0" anchor="ct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err="1">
                          <a:solidFill>
                            <a:srgbClr val="000000"/>
                          </a:solidFill>
                          <a:effectLst/>
                          <a:latin typeface="Calibri" panose="020F0502020204030204" pitchFamily="34" charset="0"/>
                        </a:rPr>
                        <a:t>SeQureNet</a:t>
                      </a:r>
                      <a:r>
                        <a:rPr lang="en-US" sz="1200" b="0" i="0" u="none" strike="noStrike" dirty="0">
                          <a:solidFill>
                            <a:srgbClr val="000000"/>
                          </a:solidFill>
                          <a:effectLst/>
                          <a:latin typeface="Calibri" panose="020F0502020204030204" pitchFamily="34" charset="0"/>
                        </a:rPr>
                        <a:t>, ID </a:t>
                      </a:r>
                      <a:r>
                        <a:rPr lang="en-US" sz="1200" b="0" i="0" u="none" strike="noStrike" dirty="0" err="1">
                          <a:solidFill>
                            <a:srgbClr val="000000"/>
                          </a:solidFill>
                          <a:effectLst/>
                          <a:latin typeface="Calibri" panose="020F0502020204030204" pitchFamily="34" charset="0"/>
                        </a:rPr>
                        <a:t>Quantique</a:t>
                      </a:r>
                      <a:endParaRPr lang="en-US" sz="1200" b="0"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IEEE J. Sel. Top. Quantum Electron. 21, 168 (2015)</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200" b="0" i="0" u="none" strike="noStrike" dirty="0">
                          <a:solidFill>
                            <a:srgbClr val="000000"/>
                          </a:solidFill>
                          <a:effectLst/>
                          <a:latin typeface="Calibri" panose="020F0502020204030204" pitchFamily="34" charset="0"/>
                        </a:rPr>
                        <a:t>New J. Phys. 16, 123030 (2014)</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Sci. Rep. 7, 8403 (2017)</a:t>
                      </a:r>
                    </a:p>
                  </a:txBody>
                  <a:tcPr marL="7144" marR="7144" marT="7144" marB="0" anchor="ctr"/>
                </a:tc>
                <a:extLst>
                  <a:ext uri="{0D108BD9-81ED-4DB2-BD59-A6C34878D82A}">
                    <a16:rowId xmlns:a16="http://schemas.microsoft.com/office/drawing/2014/main" val="2787750018"/>
                  </a:ext>
                </a:extLst>
              </a:tr>
              <a:tr h="531472">
                <a:tc>
                  <a:txBody>
                    <a:bodyPr/>
                    <a:lstStyle/>
                    <a:p>
                      <a:pPr algn="ctr" fontAlgn="b"/>
                      <a:r>
                        <a:rPr lang="en-US" sz="1200" b="1" i="0" u="none" strike="noStrike" dirty="0">
                          <a:solidFill>
                            <a:srgbClr val="000000"/>
                          </a:solidFill>
                          <a:effectLst/>
                          <a:latin typeface="Calibri" panose="020F0502020204030204" pitchFamily="34" charset="0"/>
                        </a:rPr>
                        <a:t>Detector control</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Single-Photon Detector</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ID </a:t>
                      </a:r>
                      <a:r>
                        <a:rPr lang="en-US" sz="1200" b="0" i="0" u="none" strike="noStrike" dirty="0" err="1">
                          <a:solidFill>
                            <a:srgbClr val="000000"/>
                          </a:solidFill>
                          <a:effectLst/>
                          <a:latin typeface="Calibri" panose="020F0502020204030204" pitchFamily="34" charset="0"/>
                        </a:rPr>
                        <a:t>Quantique</a:t>
                      </a:r>
                      <a:r>
                        <a:rPr lang="en-US" sz="1200" b="0" i="0" u="none" strike="noStrike" dirty="0">
                          <a:solidFill>
                            <a:srgbClr val="000000"/>
                          </a:solidFill>
                          <a:effectLst/>
                          <a:latin typeface="Calibri" panose="020F0502020204030204" pitchFamily="34" charset="0"/>
                        </a:rPr>
                        <a:t>, </a:t>
                      </a:r>
                      <a:r>
                        <a:rPr lang="en-US" sz="1200" b="0" i="0" u="none" strike="noStrike" dirty="0" err="1">
                          <a:solidFill>
                            <a:srgbClr val="000000"/>
                          </a:solidFill>
                          <a:effectLst/>
                          <a:latin typeface="Calibri" panose="020F0502020204030204" pitchFamily="34" charset="0"/>
                        </a:rPr>
                        <a:t>MagiQ</a:t>
                      </a:r>
                      <a:r>
                        <a:rPr lang="en-US" sz="1200" b="0" i="0" u="none" strike="noStrike" dirty="0">
                          <a:solidFill>
                            <a:srgbClr val="000000"/>
                          </a:solidFill>
                          <a:effectLst/>
                          <a:latin typeface="Calibri" panose="020F0502020204030204" pitchFamily="34" charset="0"/>
                        </a:rPr>
                        <a:t>,</a:t>
                      </a:r>
                      <a:br>
                        <a:rPr lang="en-US" sz="1200" b="0" i="0" u="none" strike="noStrike" dirty="0">
                          <a:solidFill>
                            <a:srgbClr val="000000"/>
                          </a:solidFill>
                          <a:effectLst/>
                          <a:latin typeface="Calibri" panose="020F0502020204030204" pitchFamily="34" charset="0"/>
                        </a:rPr>
                      </a:br>
                      <a:r>
                        <a:rPr lang="en-US" sz="1200" b="0" i="0" u="none" strike="noStrike" dirty="0">
                          <a:solidFill>
                            <a:srgbClr val="000000"/>
                          </a:solidFill>
                          <a:effectLst/>
                          <a:latin typeface="Calibri" panose="020F0502020204030204" pitchFamily="34" charset="0"/>
                        </a:rPr>
                        <a:t>research system</a:t>
                      </a:r>
                    </a:p>
                  </a:txBody>
                  <a:tcPr marL="7144" marR="7144" marT="7144" marB="0" anchor="ctr"/>
                </a:tc>
                <a:tc>
                  <a:txBody>
                    <a:bodyPr/>
                    <a:lstStyle/>
                    <a:p>
                      <a:pPr algn="ctr" fontAlgn="b"/>
                      <a:r>
                        <a:rPr lang="fr-FR" sz="1200" b="0" i="0" u="none" strike="noStrike" dirty="0">
                          <a:solidFill>
                            <a:srgbClr val="000000"/>
                          </a:solidFill>
                          <a:effectLst/>
                          <a:latin typeface="Calibri" panose="020F0502020204030204" pitchFamily="34" charset="0"/>
                        </a:rPr>
                        <a:t>New J. Phys. 11, 065003 (2009)</a:t>
                      </a:r>
                      <a:br>
                        <a:rPr lang="fr-FR" sz="1200" b="0" i="0" u="none" strike="noStrike" dirty="0">
                          <a:solidFill>
                            <a:srgbClr val="000000"/>
                          </a:solidFill>
                          <a:effectLst/>
                          <a:latin typeface="Calibri" panose="020F0502020204030204" pitchFamily="34" charset="0"/>
                        </a:rPr>
                      </a:br>
                      <a:r>
                        <a:rPr lang="fr-FR" sz="1200" b="0" i="0" u="none" strike="noStrike" dirty="0">
                          <a:solidFill>
                            <a:srgbClr val="000000"/>
                          </a:solidFill>
                          <a:effectLst/>
                          <a:latin typeface="Calibri" panose="020F0502020204030204" pitchFamily="34" charset="0"/>
                        </a:rPr>
                        <a:t>Nat. Photonics 4, 686-689 (2010)</a:t>
                      </a:r>
                      <a:br>
                        <a:rPr lang="fr-FR" sz="1200" b="0" i="0" u="none" strike="noStrike" dirty="0">
                          <a:solidFill>
                            <a:srgbClr val="000000"/>
                          </a:solidFill>
                          <a:effectLst/>
                          <a:latin typeface="Calibri" panose="020F0502020204030204" pitchFamily="34" charset="0"/>
                        </a:rPr>
                      </a:br>
                      <a:r>
                        <a:rPr lang="fr-FR" sz="1200" b="0" i="0" u="none" strike="noStrike" dirty="0">
                          <a:solidFill>
                            <a:srgbClr val="000000"/>
                          </a:solidFill>
                          <a:effectLst/>
                          <a:latin typeface="Calibri" panose="020F0502020204030204" pitchFamily="34" charset="0"/>
                        </a:rPr>
                        <a:t>Nat. Commun. 2, 349 (2011)</a:t>
                      </a:r>
                    </a:p>
                  </a:txBody>
                  <a:tcPr marL="7144" marR="7144" marT="7144" marB="0" anchor="ctr"/>
                </a:tc>
                <a:extLst>
                  <a:ext uri="{0D108BD9-81ED-4DB2-BD59-A6C34878D82A}">
                    <a16:rowId xmlns:a16="http://schemas.microsoft.com/office/drawing/2014/main" val="3349796759"/>
                  </a:ext>
                </a:extLst>
              </a:tr>
              <a:tr h="348268">
                <a:tc>
                  <a:txBody>
                    <a:bodyPr/>
                    <a:lstStyle/>
                    <a:p>
                      <a:pPr algn="ctr" fontAlgn="b"/>
                      <a:r>
                        <a:rPr lang="en-US" sz="1200" b="1" i="0" u="none" strike="noStrike" dirty="0">
                          <a:solidFill>
                            <a:srgbClr val="000000"/>
                          </a:solidFill>
                          <a:effectLst/>
                          <a:latin typeface="Calibri" panose="020F0502020204030204" pitchFamily="34" charset="0"/>
                        </a:rPr>
                        <a:t>Deadtime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Single-Photon Detector</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research system</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New J. Phys. 13, 073024 (2011)</a:t>
                      </a:r>
                    </a:p>
                  </a:txBody>
                  <a:tcPr marL="7144" marR="7144" marT="7144" marB="0" anchor="ctr"/>
                </a:tc>
                <a:extLst>
                  <a:ext uri="{0D108BD9-81ED-4DB2-BD59-A6C34878D82A}">
                    <a16:rowId xmlns:a16="http://schemas.microsoft.com/office/drawing/2014/main" val="43771351"/>
                  </a:ext>
                </a:extLst>
              </a:tr>
              <a:tr h="348268">
                <a:tc>
                  <a:txBody>
                    <a:bodyPr/>
                    <a:lstStyle/>
                    <a:p>
                      <a:pPr algn="ctr" fontAlgn="b"/>
                      <a:r>
                        <a:rPr lang="en-US" sz="1200" b="1" i="0" u="none" strike="noStrike" dirty="0">
                          <a:solidFill>
                            <a:srgbClr val="000000"/>
                          </a:solidFill>
                          <a:effectLst/>
                          <a:latin typeface="Calibri" panose="020F0502020204030204" pitchFamily="34" charset="0"/>
                        </a:rPr>
                        <a:t>Multi-wavelength</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Beamsplitter</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research system</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A 84, 062308 (2011)</a:t>
                      </a:r>
                    </a:p>
                  </a:txBody>
                  <a:tcPr marL="7144" marR="7144" marT="7144" marB="0" anchor="ctr"/>
                </a:tc>
                <a:extLst>
                  <a:ext uri="{0D108BD9-81ED-4DB2-BD59-A6C34878D82A}">
                    <a16:rowId xmlns:a16="http://schemas.microsoft.com/office/drawing/2014/main" val="179658421"/>
                  </a:ext>
                </a:extLst>
              </a:tr>
              <a:tr h="357338">
                <a:tc>
                  <a:txBody>
                    <a:bodyPr/>
                    <a:lstStyle/>
                    <a:p>
                      <a:pPr algn="ctr" fontAlgn="b"/>
                      <a:r>
                        <a:rPr lang="en-US" sz="1200" b="1" i="0" u="none" strike="noStrike" dirty="0">
                          <a:solidFill>
                            <a:srgbClr val="000000"/>
                          </a:solidFill>
                          <a:effectLst/>
                          <a:latin typeface="Calibri" panose="020F0502020204030204" pitchFamily="34" charset="0"/>
                        </a:rPr>
                        <a:t>Detector </a:t>
                      </a:r>
                      <a:r>
                        <a:rPr lang="en-US" sz="1200" b="1" i="0" u="none" strike="noStrike">
                          <a:solidFill>
                            <a:srgbClr val="000000"/>
                          </a:solidFill>
                          <a:effectLst/>
                          <a:latin typeface="Calibri" panose="020F0502020204030204" pitchFamily="34" charset="0"/>
                        </a:rPr>
                        <a:t>mismatch via channel miscalibration</a:t>
                      </a:r>
                      <a:endParaRPr lang="en-US" sz="1200" b="1" i="0" u="none" strike="noStrike" dirty="0">
                        <a:solidFill>
                          <a:srgbClr val="000000"/>
                        </a:solidFill>
                        <a:effectLst/>
                        <a:latin typeface="Calibri" panose="020F0502020204030204" pitchFamily="34" charset="0"/>
                      </a:endParaRP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Single-Photon Detector</a:t>
                      </a:r>
                    </a:p>
                  </a:txBody>
                  <a:tcPr marL="7144" marR="7144" marT="7144" marB="0" anchor="ctr"/>
                </a:tc>
                <a:tc>
                  <a:txBody>
                    <a:bodyPr/>
                    <a:lstStyle/>
                    <a:p>
                      <a:pPr algn="ctr" fontAlgn="b"/>
                      <a:r>
                        <a:rPr lang="en-US" sz="1200" b="0" i="0" u="none" strike="noStrike">
                          <a:solidFill>
                            <a:srgbClr val="000000"/>
                          </a:solidFill>
                          <a:effectLst/>
                          <a:latin typeface="Calibri" panose="020F0502020204030204" pitchFamily="34" charset="0"/>
                        </a:rPr>
                        <a:t>ID Quantique</a:t>
                      </a:r>
                    </a:p>
                  </a:txBody>
                  <a:tcPr marL="7144" marR="7144" marT="7144" marB="0" anchor="ctr"/>
                </a:tc>
                <a:tc>
                  <a:txBody>
                    <a:bodyPr/>
                    <a:lstStyle/>
                    <a:p>
                      <a:pPr algn="ctr" fontAlgn="b"/>
                      <a:r>
                        <a:rPr lang="en-US" sz="1200" b="0" i="0" u="none" strike="noStrike" dirty="0">
                          <a:solidFill>
                            <a:srgbClr val="000000"/>
                          </a:solidFill>
                          <a:effectLst/>
                          <a:latin typeface="Calibri" panose="020F0502020204030204" pitchFamily="34" charset="0"/>
                        </a:rPr>
                        <a:t>Phys. Rev. Lett. 107, 110501 (2011)</a:t>
                      </a:r>
                    </a:p>
                  </a:txBody>
                  <a:tcPr marL="7144" marR="7144" marT="7144" marB="0" anchor="ctr"/>
                </a:tc>
                <a:extLst>
                  <a:ext uri="{0D108BD9-81ED-4DB2-BD59-A6C34878D82A}">
                    <a16:rowId xmlns:a16="http://schemas.microsoft.com/office/drawing/2014/main" val="2830411267"/>
                  </a:ext>
                </a:extLst>
              </a:tr>
            </a:tbl>
          </a:graphicData>
        </a:graphic>
      </p:graphicFrame>
    </p:spTree>
    <p:extLst>
      <p:ext uri="{BB962C8B-B14F-4D97-AF65-F5344CB8AC3E}">
        <p14:creationId xmlns:p14="http://schemas.microsoft.com/office/powerpoint/2010/main" val="4789916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5F54368-CA1B-41E2-9D6E-FEA594A1BC0F}"/>
              </a:ext>
            </a:extLst>
          </p:cNvPr>
          <p:cNvSpPr>
            <a:spLocks noGrp="1"/>
          </p:cNvSpPr>
          <p:nvPr>
            <p:ph type="title"/>
          </p:nvPr>
        </p:nvSpPr>
        <p:spPr/>
        <p:txBody>
          <a:bodyPr/>
          <a:lstStyle/>
          <a:p>
            <a:r>
              <a:rPr lang="en-US" dirty="0"/>
              <a:t>Backflash from imperfect detectors</a:t>
            </a:r>
          </a:p>
        </p:txBody>
      </p:sp>
      <p:sp>
        <p:nvSpPr>
          <p:cNvPr id="10" name="Content Placeholder 9">
            <a:extLst>
              <a:ext uri="{FF2B5EF4-FFF2-40B4-BE49-F238E27FC236}">
                <a16:creationId xmlns:a16="http://schemas.microsoft.com/office/drawing/2014/main" id="{8D10948F-6261-4986-869C-E384559A72A4}"/>
              </a:ext>
            </a:extLst>
          </p:cNvPr>
          <p:cNvSpPr>
            <a:spLocks noGrp="1"/>
          </p:cNvSpPr>
          <p:nvPr>
            <p:ph sz="half" idx="1"/>
          </p:nvPr>
        </p:nvSpPr>
        <p:spPr>
          <a:xfrm>
            <a:off x="357118" y="1350396"/>
            <a:ext cx="4367282" cy="3747773"/>
          </a:xfrm>
        </p:spPr>
        <p:txBody>
          <a:bodyPr/>
          <a:lstStyle/>
          <a:p>
            <a:r>
              <a:rPr lang="en-US" b="0" dirty="0"/>
              <a:t>Most single photon detectors operate via photo-electric effect, where absorbed photon produces an electron-hole pair multiplied by a large gain to create many pairs</a:t>
            </a:r>
          </a:p>
          <a:p>
            <a:r>
              <a:rPr lang="en-US" b="0" dirty="0"/>
              <a:t>Some of the many electron-hole pairs recombine, creating a flash of light that may leak into the channel</a:t>
            </a:r>
          </a:p>
          <a:p>
            <a:r>
              <a:rPr lang="en-US" b="0" dirty="0"/>
              <a:t>The backflash propagates through the detection optics, carrying information about which qubit state was detected</a:t>
            </a:r>
          </a:p>
          <a:p>
            <a:r>
              <a:rPr lang="en-US" b="0" dirty="0"/>
              <a:t>Countermeasure: Prevent backflash from re-entering the channel e.g. via filters and a circulator</a:t>
            </a:r>
          </a:p>
        </p:txBody>
      </p:sp>
      <p:grpSp>
        <p:nvGrpSpPr>
          <p:cNvPr id="9" name="Group 8">
            <a:extLst>
              <a:ext uri="{FF2B5EF4-FFF2-40B4-BE49-F238E27FC236}">
                <a16:creationId xmlns:a16="http://schemas.microsoft.com/office/drawing/2014/main" id="{F858F3A6-D1A8-4318-98A9-72586013FD52}"/>
              </a:ext>
            </a:extLst>
          </p:cNvPr>
          <p:cNvGrpSpPr/>
          <p:nvPr/>
        </p:nvGrpSpPr>
        <p:grpSpPr>
          <a:xfrm>
            <a:off x="4572000" y="1555113"/>
            <a:ext cx="4367282" cy="4463550"/>
            <a:chOff x="4954814" y="1498596"/>
            <a:chExt cx="4189186" cy="4525963"/>
          </a:xfrm>
        </p:grpSpPr>
        <p:pic>
          <p:nvPicPr>
            <p:cNvPr id="7" name="Picture 6">
              <a:extLst>
                <a:ext uri="{FF2B5EF4-FFF2-40B4-BE49-F238E27FC236}">
                  <a16:creationId xmlns:a16="http://schemas.microsoft.com/office/drawing/2014/main" id="{243CCB12-E2CC-4CF2-8A62-1817933B95B0}"/>
                </a:ext>
              </a:extLst>
            </p:cNvPr>
            <p:cNvPicPr>
              <a:picLocks noChangeAspect="1"/>
            </p:cNvPicPr>
            <p:nvPr/>
          </p:nvPicPr>
          <p:blipFill rotWithShape="1">
            <a:blip r:embed="rId2">
              <a:extLst>
                <a:ext uri="{28A0092B-C50C-407E-A947-70E740481C1C}">
                  <a14:useLocalDpi xmlns:a14="http://schemas.microsoft.com/office/drawing/2010/main" val="0"/>
                </a:ext>
              </a:extLst>
            </a:blip>
            <a:srcRect l="2427" t="14940" r="2585" b="23958"/>
            <a:stretch/>
          </p:blipFill>
          <p:spPr>
            <a:xfrm>
              <a:off x="4988377" y="1498596"/>
              <a:ext cx="4122060" cy="1988713"/>
            </a:xfrm>
            <a:prstGeom prst="rect">
              <a:avLst/>
            </a:prstGeom>
          </p:spPr>
        </p:pic>
        <p:pic>
          <p:nvPicPr>
            <p:cNvPr id="8" name="Picture 7">
              <a:extLst>
                <a:ext uri="{FF2B5EF4-FFF2-40B4-BE49-F238E27FC236}">
                  <a16:creationId xmlns:a16="http://schemas.microsoft.com/office/drawing/2014/main" id="{E83CC3DD-7845-444E-832D-C27AC4814B6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954814" y="3842905"/>
              <a:ext cx="4189186" cy="2181654"/>
            </a:xfrm>
            <a:prstGeom prst="rect">
              <a:avLst/>
            </a:prstGeom>
          </p:spPr>
        </p:pic>
      </p:grpSp>
    </p:spTree>
    <p:extLst>
      <p:ext uri="{BB962C8B-B14F-4D97-AF65-F5344CB8AC3E}">
        <p14:creationId xmlns:p14="http://schemas.microsoft.com/office/powerpoint/2010/main" val="4986370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17D96-F502-4F0B-83C8-6994D1AAFE96}"/>
              </a:ext>
            </a:extLst>
          </p:cNvPr>
          <p:cNvSpPr>
            <a:spLocks noGrp="1"/>
          </p:cNvSpPr>
          <p:nvPr>
            <p:ph type="title"/>
          </p:nvPr>
        </p:nvSpPr>
        <p:spPr/>
        <p:txBody>
          <a:bodyPr/>
          <a:lstStyle/>
          <a:p>
            <a:r>
              <a:rPr lang="en-US" dirty="0"/>
              <a:t>Photon number splitting attack</a:t>
            </a:r>
          </a:p>
        </p:txBody>
      </p:sp>
      <p:sp>
        <p:nvSpPr>
          <p:cNvPr id="6" name="Content Placeholder 5">
            <a:extLst>
              <a:ext uri="{FF2B5EF4-FFF2-40B4-BE49-F238E27FC236}">
                <a16:creationId xmlns:a16="http://schemas.microsoft.com/office/drawing/2014/main" id="{628CDE73-9843-4C68-9F98-FCE06A5705E0}"/>
              </a:ext>
            </a:extLst>
          </p:cNvPr>
          <p:cNvSpPr>
            <a:spLocks noGrp="1"/>
          </p:cNvSpPr>
          <p:nvPr>
            <p:ph sz="half" idx="1"/>
          </p:nvPr>
        </p:nvSpPr>
        <p:spPr>
          <a:xfrm>
            <a:off x="609600" y="1421639"/>
            <a:ext cx="4371281" cy="3394472"/>
          </a:xfrm>
        </p:spPr>
        <p:txBody>
          <a:bodyPr/>
          <a:lstStyle/>
          <a:p>
            <a:r>
              <a:rPr lang="en-US" b="0" dirty="0"/>
              <a:t>High quality single photon sources are currently difficult to produce, so weak coherent pulses are often used instead</a:t>
            </a:r>
          </a:p>
          <a:p>
            <a:r>
              <a:rPr lang="en-US" b="0" dirty="0"/>
              <a:t>Imperfect sources inevitably lead to pulses with multiple photons or qubit copies</a:t>
            </a:r>
          </a:p>
          <a:p>
            <a:r>
              <a:rPr lang="en-US" b="0" dirty="0"/>
              <a:t>Eve can extract this copied information by discriminating based on pulse photon number</a:t>
            </a:r>
          </a:p>
          <a:p>
            <a:r>
              <a:rPr lang="en-US" b="0" dirty="0"/>
              <a:t>Countermeasure: Random ‘decoy state’ pulses at different intensities to probe channel for PNS attacks</a:t>
            </a:r>
          </a:p>
        </p:txBody>
      </p:sp>
      <p:pic>
        <p:nvPicPr>
          <p:cNvPr id="153" name="Picture 152">
            <a:extLst>
              <a:ext uri="{FF2B5EF4-FFF2-40B4-BE49-F238E27FC236}">
                <a16:creationId xmlns:a16="http://schemas.microsoft.com/office/drawing/2014/main" id="{7C8EEA9F-E7CB-4AE1-853B-061A1285B6A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52382" y="1856096"/>
            <a:ext cx="3786818" cy="2037652"/>
          </a:xfrm>
          <a:prstGeom prst="rect">
            <a:avLst/>
          </a:prstGeom>
        </p:spPr>
      </p:pic>
      <p:sp>
        <p:nvSpPr>
          <p:cNvPr id="5" name="TextBox 4">
            <a:extLst>
              <a:ext uri="{FF2B5EF4-FFF2-40B4-BE49-F238E27FC236}">
                <a16:creationId xmlns:a16="http://schemas.microsoft.com/office/drawing/2014/main" id="{3EEB87D5-0B01-4703-A8D2-65EC4BA56C30}"/>
              </a:ext>
            </a:extLst>
          </p:cNvPr>
          <p:cNvSpPr txBox="1"/>
          <p:nvPr/>
        </p:nvSpPr>
        <p:spPr>
          <a:xfrm>
            <a:off x="218364" y="6237028"/>
            <a:ext cx="7847463" cy="55399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sz="1000" dirty="0">
                <a:ea typeface="Verdana" pitchFamily="34" charset="0"/>
                <a:cs typeface="Verdana" pitchFamily="34" charset="0"/>
              </a:rPr>
              <a:t>"Quantum cryptography with coherent states," </a:t>
            </a:r>
            <a:r>
              <a:rPr lang="en-US" sz="1000" dirty="0">
                <a:ea typeface="Verdana" pitchFamily="34" charset="0"/>
                <a:cs typeface="Verdana" pitchFamily="34" charset="0"/>
                <a:hlinkClick r:id="rId3"/>
              </a:rPr>
              <a:t>Phys. Rev. A 51, 1863</a:t>
            </a:r>
            <a:r>
              <a:rPr lang="en-US" sz="1000" dirty="0">
                <a:ea typeface="Verdana" pitchFamily="34" charset="0"/>
                <a:cs typeface="Verdana" pitchFamily="34" charset="0"/>
              </a:rPr>
              <a:t> (1995).</a:t>
            </a:r>
          </a:p>
          <a:p>
            <a:r>
              <a:rPr lang="en-US" sz="1000" dirty="0">
                <a:ea typeface="Verdana" pitchFamily="34" charset="0"/>
                <a:cs typeface="Verdana" pitchFamily="34" charset="0"/>
              </a:rPr>
              <a:t>"Quantum key distribution with realistic states: photon-number statistics in the photon-number splitting attack," </a:t>
            </a:r>
            <a:r>
              <a:rPr lang="en-US" sz="1000" dirty="0">
                <a:ea typeface="Verdana" pitchFamily="34" charset="0"/>
                <a:cs typeface="Verdana" pitchFamily="34" charset="0"/>
                <a:hlinkClick r:id="rId4"/>
              </a:rPr>
              <a:t>New J. Phys. 4, 44</a:t>
            </a:r>
            <a:r>
              <a:rPr lang="en-US" sz="1000" dirty="0">
                <a:ea typeface="Verdana" pitchFamily="34" charset="0"/>
                <a:cs typeface="Verdana" pitchFamily="34" charset="0"/>
              </a:rPr>
              <a:t> (2002).</a:t>
            </a:r>
          </a:p>
          <a:p>
            <a:r>
              <a:rPr lang="en-US" sz="1000" dirty="0">
                <a:ea typeface="Verdana" pitchFamily="34" charset="0"/>
                <a:cs typeface="Verdana" pitchFamily="34" charset="0"/>
              </a:rPr>
              <a:t>"Quantum Key Distribution with High Loss: Toward Global Secure Communication," </a:t>
            </a:r>
            <a:r>
              <a:rPr lang="en-US" sz="1000" dirty="0">
                <a:ea typeface="Verdana" pitchFamily="34" charset="0"/>
                <a:cs typeface="Verdana" pitchFamily="34" charset="0"/>
                <a:hlinkClick r:id="rId5"/>
              </a:rPr>
              <a:t>Phys. Rev. Lett. 91, 057901 </a:t>
            </a:r>
            <a:r>
              <a:rPr lang="en-US" sz="1000" dirty="0">
                <a:ea typeface="Verdana" pitchFamily="34" charset="0"/>
                <a:cs typeface="Verdana" pitchFamily="34" charset="0"/>
              </a:rPr>
              <a:t>(2003).</a:t>
            </a:r>
          </a:p>
        </p:txBody>
      </p:sp>
    </p:spTree>
    <p:extLst>
      <p:ext uri="{BB962C8B-B14F-4D97-AF65-F5344CB8AC3E}">
        <p14:creationId xmlns:p14="http://schemas.microsoft.com/office/powerpoint/2010/main" val="2829265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C5940-D40E-40B5-979B-65C817CF22C7}"/>
              </a:ext>
            </a:extLst>
          </p:cNvPr>
          <p:cNvSpPr>
            <a:spLocks noGrp="1"/>
          </p:cNvSpPr>
          <p:nvPr>
            <p:ph type="title"/>
          </p:nvPr>
        </p:nvSpPr>
        <p:spPr/>
        <p:txBody>
          <a:bodyPr/>
          <a:lstStyle/>
          <a:p>
            <a:r>
              <a:rPr lang="en-US" dirty="0"/>
              <a:t>Trojan horse attacks</a:t>
            </a:r>
          </a:p>
        </p:txBody>
      </p:sp>
      <p:sp>
        <p:nvSpPr>
          <p:cNvPr id="3" name="Content Placeholder 2">
            <a:extLst>
              <a:ext uri="{FF2B5EF4-FFF2-40B4-BE49-F238E27FC236}">
                <a16:creationId xmlns:a16="http://schemas.microsoft.com/office/drawing/2014/main" id="{50F734B1-0DE2-49D6-A8C9-10AF6C7C2E8F}"/>
              </a:ext>
            </a:extLst>
          </p:cNvPr>
          <p:cNvSpPr>
            <a:spLocks noGrp="1"/>
          </p:cNvSpPr>
          <p:nvPr>
            <p:ph sz="half" idx="1"/>
          </p:nvPr>
        </p:nvSpPr>
        <p:spPr>
          <a:xfrm>
            <a:off x="462336" y="1455532"/>
            <a:ext cx="4109664" cy="3676653"/>
          </a:xfrm>
        </p:spPr>
        <p:txBody>
          <a:bodyPr/>
          <a:lstStyle/>
          <a:p>
            <a:r>
              <a:rPr lang="en-US" b="0" dirty="0"/>
              <a:t>Trojan horse attacks are active attacks on Alice and/or Bob through the quantum channel</a:t>
            </a:r>
          </a:p>
          <a:p>
            <a:r>
              <a:rPr lang="en-US" b="0" dirty="0"/>
              <a:t>Eve gains information by injecting light into Alice/Bob’s system and looks for state dependent information that is reflected back</a:t>
            </a:r>
          </a:p>
          <a:p>
            <a:r>
              <a:rPr lang="en-US" b="0" dirty="0"/>
              <a:t>Known vulnerabilities include reflections from phase modulators in Alice and Bob, or remote detector control in Bob</a:t>
            </a:r>
          </a:p>
          <a:p>
            <a:r>
              <a:rPr lang="en-US" b="0" dirty="0"/>
              <a:t>Countermeasures: Strong modal and temporal filtering and active auxiliary channel monitoring at Alice and Bob</a:t>
            </a:r>
            <a:endParaRPr lang="en-US" dirty="0"/>
          </a:p>
        </p:txBody>
      </p:sp>
      <p:pic>
        <p:nvPicPr>
          <p:cNvPr id="10" name="Content Placeholder 9">
            <a:extLst>
              <a:ext uri="{FF2B5EF4-FFF2-40B4-BE49-F238E27FC236}">
                <a16:creationId xmlns:a16="http://schemas.microsoft.com/office/drawing/2014/main" id="{000A8CB2-BD89-4526-B081-5F55358AEC0D}"/>
              </a:ext>
            </a:extLst>
          </p:cNvPr>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4299045" y="1868350"/>
            <a:ext cx="4651295" cy="2067242"/>
          </a:xfrm>
        </p:spPr>
      </p:pic>
      <p:sp>
        <p:nvSpPr>
          <p:cNvPr id="11" name="TextBox 10">
            <a:extLst>
              <a:ext uri="{FF2B5EF4-FFF2-40B4-BE49-F238E27FC236}">
                <a16:creationId xmlns:a16="http://schemas.microsoft.com/office/drawing/2014/main" id="{1942FB93-C36D-4D5E-A889-DFB6E10CA65E}"/>
              </a:ext>
            </a:extLst>
          </p:cNvPr>
          <p:cNvSpPr txBox="1"/>
          <p:nvPr/>
        </p:nvSpPr>
        <p:spPr>
          <a:xfrm>
            <a:off x="4719639" y="4606400"/>
            <a:ext cx="4055870" cy="2067233"/>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spcAft>
                <a:spcPts val="225"/>
              </a:spcAft>
            </a:pPr>
            <a:r>
              <a:rPr lang="en-US" sz="1000" dirty="0">
                <a:ea typeface="Verdana" pitchFamily="34" charset="0"/>
                <a:cs typeface="Verdana" pitchFamily="34" charset="0"/>
              </a:rPr>
              <a:t>"Trojan-horse attacks on quantum-key-distribution systems," </a:t>
            </a:r>
            <a:r>
              <a:rPr lang="en-US" sz="1000" dirty="0">
                <a:ea typeface="Verdana" pitchFamily="34" charset="0"/>
                <a:cs typeface="Verdana" pitchFamily="34" charset="0"/>
                <a:hlinkClick r:id="rId3"/>
              </a:rPr>
              <a:t>Phys. Rev. A 73, 022320 </a:t>
            </a:r>
            <a:r>
              <a:rPr lang="en-US" sz="1000" dirty="0">
                <a:ea typeface="Verdana" pitchFamily="34" charset="0"/>
                <a:cs typeface="Verdana" pitchFamily="34" charset="0"/>
              </a:rPr>
              <a:t>(2006)</a:t>
            </a:r>
          </a:p>
          <a:p>
            <a:pPr>
              <a:spcAft>
                <a:spcPts val="225"/>
              </a:spcAft>
            </a:pPr>
            <a:r>
              <a:rPr lang="en-US" sz="1000" dirty="0">
                <a:ea typeface="Verdana" pitchFamily="34" charset="0"/>
                <a:cs typeface="Verdana" pitchFamily="34" charset="0"/>
              </a:rPr>
              <a:t>"Trojan-horse attacks threaten the security of practical quantum cryptography," </a:t>
            </a:r>
            <a:r>
              <a:rPr lang="en-US" sz="1000" dirty="0">
                <a:ea typeface="Verdana" pitchFamily="34" charset="0"/>
                <a:cs typeface="Verdana" pitchFamily="34" charset="0"/>
                <a:hlinkClick r:id="rId4"/>
              </a:rPr>
              <a:t>New J. Phys. 16, 123030</a:t>
            </a:r>
            <a:r>
              <a:rPr lang="en-US" sz="1000" dirty="0">
                <a:ea typeface="Verdana" pitchFamily="34" charset="0"/>
                <a:cs typeface="Verdana" pitchFamily="34" charset="0"/>
              </a:rPr>
              <a:t> (2014)</a:t>
            </a:r>
          </a:p>
          <a:p>
            <a:pPr>
              <a:spcAft>
                <a:spcPts val="225"/>
              </a:spcAft>
            </a:pPr>
            <a:r>
              <a:rPr lang="en-US" sz="1000" dirty="0">
                <a:ea typeface="Verdana" pitchFamily="34" charset="0"/>
                <a:cs typeface="Verdana" pitchFamily="34" charset="0"/>
              </a:rPr>
              <a:t>"Attacks exploiting deviation of mean photon number in quantum key distribution and coin tossing," </a:t>
            </a:r>
            <a:r>
              <a:rPr lang="en-US" sz="1000" dirty="0">
                <a:ea typeface="Verdana" pitchFamily="34" charset="0"/>
                <a:cs typeface="Verdana" pitchFamily="34" charset="0"/>
                <a:hlinkClick r:id="rId5"/>
              </a:rPr>
              <a:t>Phys. Rev. A 91, 032326 </a:t>
            </a:r>
            <a:r>
              <a:rPr lang="en-US" sz="1000" dirty="0">
                <a:ea typeface="Verdana" pitchFamily="34" charset="0"/>
                <a:cs typeface="Verdana" pitchFamily="34" charset="0"/>
              </a:rPr>
              <a:t>(2015)</a:t>
            </a:r>
          </a:p>
          <a:p>
            <a:pPr>
              <a:spcAft>
                <a:spcPts val="225"/>
              </a:spcAft>
            </a:pPr>
            <a:r>
              <a:rPr lang="en-US" sz="1000" dirty="0">
                <a:ea typeface="Verdana" pitchFamily="34" charset="0"/>
                <a:cs typeface="Verdana" pitchFamily="34" charset="0"/>
              </a:rPr>
              <a:t>"Practical Security Bounds Against the Trojan-Horse Attack in Quantum Key Distribution," </a:t>
            </a:r>
            <a:r>
              <a:rPr lang="en-US" sz="1000" dirty="0">
                <a:ea typeface="Verdana" pitchFamily="34" charset="0"/>
                <a:cs typeface="Verdana" pitchFamily="34" charset="0"/>
                <a:hlinkClick r:id="rId6"/>
              </a:rPr>
              <a:t>Phys. Rev. X 5, 031030 </a:t>
            </a:r>
            <a:r>
              <a:rPr lang="en-US" sz="1000" dirty="0">
                <a:ea typeface="Verdana" pitchFamily="34" charset="0"/>
                <a:cs typeface="Verdana" pitchFamily="34" charset="0"/>
              </a:rPr>
              <a:t>(2015)</a:t>
            </a:r>
          </a:p>
          <a:p>
            <a:pPr>
              <a:spcAft>
                <a:spcPts val="225"/>
              </a:spcAft>
            </a:pPr>
            <a:r>
              <a:rPr lang="en-US" sz="1000" dirty="0">
                <a:ea typeface="Verdana" pitchFamily="34" charset="0"/>
                <a:cs typeface="Verdana" pitchFamily="34" charset="0"/>
              </a:rPr>
              <a:t>"Risk Analysis of Trojan-Horse Attacks on Practical Quantum Key Distribution Systems," </a:t>
            </a:r>
            <a:r>
              <a:rPr lang="en-US" sz="1000" dirty="0">
                <a:ea typeface="Verdana" pitchFamily="34" charset="0"/>
                <a:cs typeface="Verdana" pitchFamily="34" charset="0"/>
                <a:hlinkClick r:id="rId7"/>
              </a:rPr>
              <a:t>IEEE J. Sel. Top. Quantum Electron. 21, 168–177</a:t>
            </a:r>
            <a:r>
              <a:rPr lang="en-US" sz="1000" dirty="0">
                <a:ea typeface="Verdana" pitchFamily="34" charset="0"/>
                <a:cs typeface="Verdana" pitchFamily="34" charset="0"/>
              </a:rPr>
              <a:t> (2015)</a:t>
            </a:r>
          </a:p>
          <a:p>
            <a:pPr>
              <a:spcAft>
                <a:spcPts val="225"/>
              </a:spcAft>
            </a:pPr>
            <a:r>
              <a:rPr lang="en-US" sz="1000" dirty="0">
                <a:ea typeface="Verdana" pitchFamily="34" charset="0"/>
                <a:cs typeface="Verdana" pitchFamily="34" charset="0"/>
              </a:rPr>
              <a:t>"Invisible Trojan-horse attack," </a:t>
            </a:r>
            <a:r>
              <a:rPr lang="en-US" sz="1000" dirty="0">
                <a:ea typeface="Verdana" pitchFamily="34" charset="0"/>
                <a:cs typeface="Verdana" pitchFamily="34" charset="0"/>
                <a:hlinkClick r:id="rId8"/>
              </a:rPr>
              <a:t>Scientific Reports 7, 8403 </a:t>
            </a:r>
            <a:r>
              <a:rPr lang="en-US" sz="1000" dirty="0">
                <a:ea typeface="Verdana" pitchFamily="34" charset="0"/>
                <a:cs typeface="Verdana" pitchFamily="34" charset="0"/>
              </a:rPr>
              <a:t>(2017)</a:t>
            </a:r>
          </a:p>
        </p:txBody>
      </p:sp>
    </p:spTree>
    <p:extLst>
      <p:ext uri="{BB962C8B-B14F-4D97-AF65-F5344CB8AC3E}">
        <p14:creationId xmlns:p14="http://schemas.microsoft.com/office/powerpoint/2010/main" val="38445768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C80D3-6815-4D79-8404-0978937FE88F}"/>
              </a:ext>
            </a:extLst>
          </p:cNvPr>
          <p:cNvSpPr>
            <a:spLocks noGrp="1"/>
          </p:cNvSpPr>
          <p:nvPr>
            <p:ph type="title"/>
          </p:nvPr>
        </p:nvSpPr>
        <p:spPr/>
        <p:txBody>
          <a:bodyPr/>
          <a:lstStyle/>
          <a:p>
            <a:r>
              <a:rPr lang="en-US" dirty="0"/>
              <a:t>Current Areas of Interest</a:t>
            </a:r>
          </a:p>
        </p:txBody>
      </p:sp>
      <p:sp>
        <p:nvSpPr>
          <p:cNvPr id="3" name="Content Placeholder 2">
            <a:extLst>
              <a:ext uri="{FF2B5EF4-FFF2-40B4-BE49-F238E27FC236}">
                <a16:creationId xmlns:a16="http://schemas.microsoft.com/office/drawing/2014/main" id="{06B0BBC5-E051-4C77-9AB6-437512CE025C}"/>
              </a:ext>
            </a:extLst>
          </p:cNvPr>
          <p:cNvSpPr>
            <a:spLocks noGrp="1"/>
          </p:cNvSpPr>
          <p:nvPr>
            <p:ph idx="1"/>
          </p:nvPr>
        </p:nvSpPr>
        <p:spPr>
          <a:xfrm>
            <a:off x="462337" y="1548011"/>
            <a:ext cx="8427540" cy="5254388"/>
          </a:xfrm>
        </p:spPr>
        <p:txBody>
          <a:bodyPr/>
          <a:lstStyle/>
          <a:p>
            <a:r>
              <a:rPr lang="en-US" sz="1600" dirty="0"/>
              <a:t>Quantum Computer Metrics</a:t>
            </a:r>
          </a:p>
          <a:p>
            <a:pPr lvl="1"/>
            <a:r>
              <a:rPr lang="en-US" sz="1600" dirty="0"/>
              <a:t>Determine utility of different metrics</a:t>
            </a:r>
          </a:p>
          <a:p>
            <a:pPr lvl="1"/>
            <a:r>
              <a:rPr lang="en-US" sz="1600" dirty="0"/>
              <a:t>Formulate new and/or modify current ones</a:t>
            </a:r>
          </a:p>
          <a:p>
            <a:r>
              <a:rPr lang="en-US" sz="1600" dirty="0"/>
              <a:t>Quantum Key Distribution (QKD) and Hacking</a:t>
            </a:r>
          </a:p>
          <a:p>
            <a:pPr lvl="1"/>
            <a:r>
              <a:rPr lang="en-US" sz="1600" dirty="0"/>
              <a:t>Identify new hacks and vulnerabilities in QKD systems</a:t>
            </a:r>
          </a:p>
          <a:p>
            <a:pPr lvl="2"/>
            <a:r>
              <a:rPr lang="en-US" sz="1200" dirty="0"/>
              <a:t>Backflash from single photon detectors</a:t>
            </a:r>
          </a:p>
          <a:p>
            <a:pPr lvl="1"/>
            <a:r>
              <a:rPr lang="en-US" sz="1600" dirty="0"/>
              <a:t>Layering of QKD with classical encryption protocols</a:t>
            </a:r>
          </a:p>
          <a:p>
            <a:pPr lvl="1"/>
            <a:r>
              <a:rPr lang="en-US" sz="1600" dirty="0"/>
              <a:t>Continuous variable QKD </a:t>
            </a:r>
          </a:p>
          <a:p>
            <a:r>
              <a:rPr lang="en-US" sz="1600" dirty="0"/>
              <a:t>Quantum Networks</a:t>
            </a:r>
          </a:p>
          <a:p>
            <a:r>
              <a:rPr lang="en-US" sz="1600" dirty="0"/>
              <a:t>Quantum algorithms especially for Quantum Machine Learning and Graphs</a:t>
            </a:r>
          </a:p>
          <a:p>
            <a:pPr lvl="1"/>
            <a:r>
              <a:rPr lang="en-US" sz="1600" dirty="0"/>
              <a:t>Resource requirements</a:t>
            </a:r>
          </a:p>
          <a:p>
            <a:pPr lvl="1"/>
            <a:r>
              <a:rPr lang="en-US" sz="1600" dirty="0"/>
              <a:t>Improvement over classical</a:t>
            </a:r>
          </a:p>
          <a:p>
            <a:r>
              <a:rPr lang="en-US" sz="1600" dirty="0"/>
              <a:t>Atomic Sensors</a:t>
            </a:r>
          </a:p>
          <a:p>
            <a:pPr lvl="1"/>
            <a:r>
              <a:rPr lang="en-US" sz="1600" dirty="0"/>
              <a:t>Quantum antennas</a:t>
            </a:r>
          </a:p>
          <a:p>
            <a:pPr lvl="1"/>
            <a:r>
              <a:rPr lang="en-US" sz="1600" dirty="0"/>
              <a:t>Squeezed light</a:t>
            </a:r>
          </a:p>
          <a:p>
            <a:r>
              <a:rPr lang="en-US" sz="1600" dirty="0"/>
              <a:t>Quantum Annealers</a:t>
            </a:r>
          </a:p>
        </p:txBody>
      </p:sp>
      <p:sp>
        <p:nvSpPr>
          <p:cNvPr id="5" name="Slide Number Placeholder 4">
            <a:extLst>
              <a:ext uri="{FF2B5EF4-FFF2-40B4-BE49-F238E27FC236}">
                <a16:creationId xmlns:a16="http://schemas.microsoft.com/office/drawing/2014/main" id="{C8F2508C-9CA1-4115-BE58-4845296B6958}"/>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19</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Tree>
    <p:extLst>
      <p:ext uri="{BB962C8B-B14F-4D97-AF65-F5344CB8AC3E}">
        <p14:creationId xmlns:p14="http://schemas.microsoft.com/office/powerpoint/2010/main" val="3910039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80FA-4BBE-4CEC-A9D9-CD7AD7B5B291}"/>
              </a:ext>
            </a:extLst>
          </p:cNvPr>
          <p:cNvSpPr>
            <a:spLocks noGrp="1"/>
          </p:cNvSpPr>
          <p:nvPr>
            <p:ph type="title"/>
          </p:nvPr>
        </p:nvSpPr>
        <p:spPr/>
        <p:txBody>
          <a:bodyPr/>
          <a:lstStyle/>
          <a:p>
            <a:r>
              <a:rPr lang="en-US" dirty="0"/>
              <a:t>MITRE</a:t>
            </a:r>
          </a:p>
        </p:txBody>
      </p:sp>
      <p:sp>
        <p:nvSpPr>
          <p:cNvPr id="3" name="TextBox 2">
            <a:extLst>
              <a:ext uri="{FF2B5EF4-FFF2-40B4-BE49-F238E27FC236}">
                <a16:creationId xmlns:a16="http://schemas.microsoft.com/office/drawing/2014/main" id="{5479CFC5-5886-49FB-9935-AE4B6DDF3379}"/>
              </a:ext>
            </a:extLst>
          </p:cNvPr>
          <p:cNvSpPr txBox="1"/>
          <p:nvPr/>
        </p:nvSpPr>
        <p:spPr>
          <a:xfrm>
            <a:off x="609598" y="1378423"/>
            <a:ext cx="8229601" cy="1400383"/>
          </a:xfrm>
          <a:prstGeom prst="rect">
            <a:avLst/>
          </a:prstGeom>
          <a:noFill/>
        </p:spPr>
        <p:txBody>
          <a:bodyPr wrap="square" rtlCol="0">
            <a:spAutoFit/>
          </a:bodyPr>
          <a:lstStyle/>
          <a:p>
            <a:pPr algn="just">
              <a:spcAft>
                <a:spcPts val="600"/>
              </a:spcAft>
            </a:pPr>
            <a:r>
              <a:rPr lang="en-US" sz="2000" dirty="0">
                <a:solidFill>
                  <a:schemeClr val="tx2"/>
                </a:solidFill>
              </a:rPr>
              <a:t>At MITRE, we solve problems for a safer world. </a:t>
            </a:r>
          </a:p>
          <a:p>
            <a:pPr algn="just">
              <a:spcAft>
                <a:spcPts val="600"/>
              </a:spcAft>
            </a:pPr>
            <a:r>
              <a:rPr lang="en-US" sz="2000" dirty="0">
                <a:solidFill>
                  <a:schemeClr val="accent4"/>
                </a:solidFill>
              </a:rPr>
              <a:t>Through our federally funded R&amp;D centers and public-private partnerships, we work across government to tackle challenges to the safety, stability, and well-being of our nation.</a:t>
            </a:r>
            <a:endParaRPr lang="en-US" sz="2000" dirty="0">
              <a:solidFill>
                <a:schemeClr val="accent4"/>
              </a:solidFill>
              <a:ea typeface="Verdana" pitchFamily="34" charset="0"/>
              <a:cs typeface="Verdana" pitchFamily="34" charset="0"/>
            </a:endParaRPr>
          </a:p>
        </p:txBody>
      </p:sp>
      <p:pic>
        <p:nvPicPr>
          <p:cNvPr id="6" name="Picture 5">
            <a:extLst>
              <a:ext uri="{FF2B5EF4-FFF2-40B4-BE49-F238E27FC236}">
                <a16:creationId xmlns:a16="http://schemas.microsoft.com/office/drawing/2014/main" id="{217F713D-93CB-48BC-80BC-7F3B25613F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17174" y="2778806"/>
            <a:ext cx="6414448" cy="3702003"/>
          </a:xfrm>
          <a:prstGeom prst="rect">
            <a:avLst/>
          </a:prstGeom>
        </p:spPr>
      </p:pic>
    </p:spTree>
    <p:extLst>
      <p:ext uri="{BB962C8B-B14F-4D97-AF65-F5344CB8AC3E}">
        <p14:creationId xmlns:p14="http://schemas.microsoft.com/office/powerpoint/2010/main" val="21798527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6416004-98AE-45D6-B017-BC073FA981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7924" y="1394764"/>
            <a:ext cx="1114827" cy="1440237"/>
          </a:xfrm>
          <a:prstGeom prst="rect">
            <a:avLst/>
          </a:prstGeom>
        </p:spPr>
      </p:pic>
      <p:sp>
        <p:nvSpPr>
          <p:cNvPr id="3" name="TextBox 2">
            <a:extLst>
              <a:ext uri="{FF2B5EF4-FFF2-40B4-BE49-F238E27FC236}">
                <a16:creationId xmlns:a16="http://schemas.microsoft.com/office/drawing/2014/main" id="{18E52BCF-F1EB-4ABE-B02A-7FD30D004F07}"/>
              </a:ext>
            </a:extLst>
          </p:cNvPr>
          <p:cNvSpPr txBox="1"/>
          <p:nvPr/>
        </p:nvSpPr>
        <p:spPr>
          <a:xfrm>
            <a:off x="1859871" y="2835001"/>
            <a:ext cx="1110933"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Carl Giller</a:t>
            </a:r>
          </a:p>
        </p:txBody>
      </p:sp>
      <p:pic>
        <p:nvPicPr>
          <p:cNvPr id="5" name="Picture 4">
            <a:extLst>
              <a:ext uri="{FF2B5EF4-FFF2-40B4-BE49-F238E27FC236}">
                <a16:creationId xmlns:a16="http://schemas.microsoft.com/office/drawing/2014/main" id="{0FF77DF8-0C97-432A-8357-BA169CC3C0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75236" y="1394764"/>
            <a:ext cx="1114827" cy="1440237"/>
          </a:xfrm>
          <a:prstGeom prst="rect">
            <a:avLst/>
          </a:prstGeom>
        </p:spPr>
      </p:pic>
      <p:sp>
        <p:nvSpPr>
          <p:cNvPr id="13" name="TextBox 12">
            <a:extLst>
              <a:ext uri="{FF2B5EF4-FFF2-40B4-BE49-F238E27FC236}">
                <a16:creationId xmlns:a16="http://schemas.microsoft.com/office/drawing/2014/main" id="{F4408289-8C23-4777-BEC0-95E342F69C03}"/>
              </a:ext>
            </a:extLst>
          </p:cNvPr>
          <p:cNvSpPr txBox="1"/>
          <p:nvPr/>
        </p:nvSpPr>
        <p:spPr>
          <a:xfrm>
            <a:off x="3113968" y="2835001"/>
            <a:ext cx="1237363"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Kathy Huynh</a:t>
            </a:r>
          </a:p>
        </p:txBody>
      </p:sp>
      <p:pic>
        <p:nvPicPr>
          <p:cNvPr id="6" name="Picture 5">
            <a:extLst>
              <a:ext uri="{FF2B5EF4-FFF2-40B4-BE49-F238E27FC236}">
                <a16:creationId xmlns:a16="http://schemas.microsoft.com/office/drawing/2014/main" id="{7AB86FA3-3291-4F60-808C-823103A6DFC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39243" y="3829400"/>
            <a:ext cx="1152189" cy="1440236"/>
          </a:xfrm>
          <a:prstGeom prst="rect">
            <a:avLst/>
          </a:prstGeom>
        </p:spPr>
      </p:pic>
      <p:sp>
        <p:nvSpPr>
          <p:cNvPr id="15" name="TextBox 14">
            <a:extLst>
              <a:ext uri="{FF2B5EF4-FFF2-40B4-BE49-F238E27FC236}">
                <a16:creationId xmlns:a16="http://schemas.microsoft.com/office/drawing/2014/main" id="{78F1F073-4834-4F1A-B644-C5BB815CC113}"/>
              </a:ext>
            </a:extLst>
          </p:cNvPr>
          <p:cNvSpPr txBox="1"/>
          <p:nvPr/>
        </p:nvSpPr>
        <p:spPr>
          <a:xfrm>
            <a:off x="1828897" y="5269634"/>
            <a:ext cx="1150455"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Jim Klemic</a:t>
            </a:r>
          </a:p>
        </p:txBody>
      </p:sp>
      <p:pic>
        <p:nvPicPr>
          <p:cNvPr id="7" name="Picture 6">
            <a:extLst>
              <a:ext uri="{FF2B5EF4-FFF2-40B4-BE49-F238E27FC236}">
                <a16:creationId xmlns:a16="http://schemas.microsoft.com/office/drawing/2014/main" id="{8C03EBEA-62BA-4EBA-9A37-13CAC3A2513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6555" y="3829400"/>
            <a:ext cx="1152189" cy="1440236"/>
          </a:xfrm>
          <a:prstGeom prst="rect">
            <a:avLst/>
          </a:prstGeom>
        </p:spPr>
      </p:pic>
      <p:sp>
        <p:nvSpPr>
          <p:cNvPr id="16" name="TextBox 15">
            <a:extLst>
              <a:ext uri="{FF2B5EF4-FFF2-40B4-BE49-F238E27FC236}">
                <a16:creationId xmlns:a16="http://schemas.microsoft.com/office/drawing/2014/main" id="{99812196-558C-4291-B0BE-593FDEEA298F}"/>
              </a:ext>
            </a:extLst>
          </p:cNvPr>
          <p:cNvSpPr txBox="1"/>
          <p:nvPr/>
        </p:nvSpPr>
        <p:spPr>
          <a:xfrm>
            <a:off x="3139743" y="5269634"/>
            <a:ext cx="1185813"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Bob Latham</a:t>
            </a:r>
          </a:p>
        </p:txBody>
      </p:sp>
      <p:pic>
        <p:nvPicPr>
          <p:cNvPr id="8" name="Picture 7">
            <a:extLst>
              <a:ext uri="{FF2B5EF4-FFF2-40B4-BE49-F238E27FC236}">
                <a16:creationId xmlns:a16="http://schemas.microsoft.com/office/drawing/2014/main" id="{2E8CAA8B-8383-4549-9D1B-E44F38C4CA7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760460" y="1394765"/>
            <a:ext cx="1152189" cy="1440236"/>
          </a:xfrm>
          <a:prstGeom prst="rect">
            <a:avLst/>
          </a:prstGeom>
        </p:spPr>
      </p:pic>
      <p:sp>
        <p:nvSpPr>
          <p:cNvPr id="17" name="TextBox 16">
            <a:extLst>
              <a:ext uri="{FF2B5EF4-FFF2-40B4-BE49-F238E27FC236}">
                <a16:creationId xmlns:a16="http://schemas.microsoft.com/office/drawing/2014/main" id="{FD8EAD9A-0152-423B-9932-C141E8F643A1}"/>
              </a:ext>
            </a:extLst>
          </p:cNvPr>
          <p:cNvSpPr txBox="1"/>
          <p:nvPr/>
        </p:nvSpPr>
        <p:spPr>
          <a:xfrm>
            <a:off x="4732749" y="2813122"/>
            <a:ext cx="1207611"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Edlyn Levine</a:t>
            </a:r>
          </a:p>
        </p:txBody>
      </p:sp>
      <p:pic>
        <p:nvPicPr>
          <p:cNvPr id="9" name="Picture 8">
            <a:extLst>
              <a:ext uri="{FF2B5EF4-FFF2-40B4-BE49-F238E27FC236}">
                <a16:creationId xmlns:a16="http://schemas.microsoft.com/office/drawing/2014/main" id="{A37CC15C-5E99-464A-BE5F-438ED018B01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331736" y="3837259"/>
            <a:ext cx="1152188" cy="1440237"/>
          </a:xfrm>
          <a:prstGeom prst="rect">
            <a:avLst/>
          </a:prstGeom>
        </p:spPr>
      </p:pic>
      <p:sp>
        <p:nvSpPr>
          <p:cNvPr id="18" name="TextBox 17">
            <a:extLst>
              <a:ext uri="{FF2B5EF4-FFF2-40B4-BE49-F238E27FC236}">
                <a16:creationId xmlns:a16="http://schemas.microsoft.com/office/drawing/2014/main" id="{D610FEB8-865C-4DD9-A781-A1C25C252EE8}"/>
              </a:ext>
            </a:extLst>
          </p:cNvPr>
          <p:cNvSpPr txBox="1"/>
          <p:nvPr/>
        </p:nvSpPr>
        <p:spPr>
          <a:xfrm>
            <a:off x="6213880" y="5260824"/>
            <a:ext cx="1387901"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Steve Pappas</a:t>
            </a:r>
          </a:p>
        </p:txBody>
      </p:sp>
      <p:pic>
        <p:nvPicPr>
          <p:cNvPr id="10" name="Picture 9">
            <a:extLst>
              <a:ext uri="{FF2B5EF4-FFF2-40B4-BE49-F238E27FC236}">
                <a16:creationId xmlns:a16="http://schemas.microsoft.com/office/drawing/2014/main" id="{DDD4B3EF-0231-4FF1-9007-C0848C5ECA67}"/>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003833" y="1394764"/>
            <a:ext cx="1114827" cy="1440237"/>
          </a:xfrm>
          <a:prstGeom prst="rect">
            <a:avLst/>
          </a:prstGeom>
        </p:spPr>
      </p:pic>
      <p:sp>
        <p:nvSpPr>
          <p:cNvPr id="19" name="TextBox 18">
            <a:extLst>
              <a:ext uri="{FF2B5EF4-FFF2-40B4-BE49-F238E27FC236}">
                <a16:creationId xmlns:a16="http://schemas.microsoft.com/office/drawing/2014/main" id="{2D83529F-9AFF-474B-892D-59DE1550CD3F}"/>
              </a:ext>
            </a:extLst>
          </p:cNvPr>
          <p:cNvSpPr txBox="1"/>
          <p:nvPr/>
        </p:nvSpPr>
        <p:spPr>
          <a:xfrm>
            <a:off x="6605280" y="2835001"/>
            <a:ext cx="1911931"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Brandon Rodenburg</a:t>
            </a:r>
          </a:p>
        </p:txBody>
      </p:sp>
      <p:pic>
        <p:nvPicPr>
          <p:cNvPr id="14" name="Picture 13">
            <a:extLst>
              <a:ext uri="{FF2B5EF4-FFF2-40B4-BE49-F238E27FC236}">
                <a16:creationId xmlns:a16="http://schemas.microsoft.com/office/drawing/2014/main" id="{0603220E-3BCA-42A7-A76B-54E96E3D27FC}"/>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20480" y="3829205"/>
            <a:ext cx="1157938" cy="1447422"/>
          </a:xfrm>
          <a:prstGeom prst="rect">
            <a:avLst/>
          </a:prstGeom>
        </p:spPr>
      </p:pic>
      <p:sp>
        <p:nvSpPr>
          <p:cNvPr id="20" name="TextBox 19">
            <a:extLst>
              <a:ext uri="{FF2B5EF4-FFF2-40B4-BE49-F238E27FC236}">
                <a16:creationId xmlns:a16="http://schemas.microsoft.com/office/drawing/2014/main" id="{24E7ED4A-FB93-4BAE-8D1F-DB41C1F4FEAC}"/>
              </a:ext>
            </a:extLst>
          </p:cNvPr>
          <p:cNvSpPr txBox="1"/>
          <p:nvPr/>
        </p:nvSpPr>
        <p:spPr>
          <a:xfrm>
            <a:off x="362014" y="5278694"/>
            <a:ext cx="1474871" cy="523220"/>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Bonnie Schmittberger</a:t>
            </a:r>
          </a:p>
        </p:txBody>
      </p:sp>
      <p:pic>
        <p:nvPicPr>
          <p:cNvPr id="12" name="Picture 11">
            <a:extLst>
              <a:ext uri="{FF2B5EF4-FFF2-40B4-BE49-F238E27FC236}">
                <a16:creationId xmlns:a16="http://schemas.microsoft.com/office/drawing/2014/main" id="{C4ECE765-F014-4D7C-AD70-506E0150467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667311" y="3837258"/>
            <a:ext cx="1152188" cy="1440237"/>
          </a:xfrm>
          <a:prstGeom prst="rect">
            <a:avLst/>
          </a:prstGeom>
        </p:spPr>
      </p:pic>
      <p:sp>
        <p:nvSpPr>
          <p:cNvPr id="21" name="TextBox 20">
            <a:extLst>
              <a:ext uri="{FF2B5EF4-FFF2-40B4-BE49-F238E27FC236}">
                <a16:creationId xmlns:a16="http://schemas.microsoft.com/office/drawing/2014/main" id="{7B6F78C8-4768-462D-9DBC-D1EE61BC4AA5}"/>
              </a:ext>
            </a:extLst>
          </p:cNvPr>
          <p:cNvSpPr txBox="1"/>
          <p:nvPr/>
        </p:nvSpPr>
        <p:spPr>
          <a:xfrm>
            <a:off x="7690191" y="5280921"/>
            <a:ext cx="1106429" cy="523220"/>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Yaakov Weinstein</a:t>
            </a:r>
          </a:p>
        </p:txBody>
      </p:sp>
      <p:sp>
        <p:nvSpPr>
          <p:cNvPr id="30" name="Left Brace 29">
            <a:extLst>
              <a:ext uri="{FF2B5EF4-FFF2-40B4-BE49-F238E27FC236}">
                <a16:creationId xmlns:a16="http://schemas.microsoft.com/office/drawing/2014/main" id="{7D7AD8CC-E08E-4CCA-8735-6CA1132C9CB3}"/>
              </a:ext>
            </a:extLst>
          </p:cNvPr>
          <p:cNvSpPr/>
          <p:nvPr/>
        </p:nvSpPr>
        <p:spPr>
          <a:xfrm rot="16200000">
            <a:off x="2324209" y="4195013"/>
            <a:ext cx="280864" cy="397723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31" name="TextBox 30">
            <a:extLst>
              <a:ext uri="{FF2B5EF4-FFF2-40B4-BE49-F238E27FC236}">
                <a16:creationId xmlns:a16="http://schemas.microsoft.com/office/drawing/2014/main" id="{704E7189-D09B-4D32-94D9-5209F27DA55D}"/>
              </a:ext>
            </a:extLst>
          </p:cNvPr>
          <p:cNvSpPr txBox="1"/>
          <p:nvPr/>
        </p:nvSpPr>
        <p:spPr>
          <a:xfrm>
            <a:off x="1642217" y="3058880"/>
            <a:ext cx="1546241" cy="461665"/>
          </a:xfrm>
          <a:prstGeom prst="rect">
            <a:avLst/>
          </a:prstGeom>
          <a:noFill/>
        </p:spPr>
        <p:txBody>
          <a:bodyPr wrap="square" rtlCol="0">
            <a:spAutoFit/>
          </a:bodyPr>
          <a:lstStyle/>
          <a:p>
            <a:pPr algn="ctr"/>
            <a:r>
              <a:rPr lang="en-US" sz="1200" dirty="0">
                <a:ea typeface="Verdana" pitchFamily="34" charset="0"/>
                <a:cs typeface="Verdana" pitchFamily="34" charset="0"/>
              </a:rPr>
              <a:t>material science, analytical chem</a:t>
            </a:r>
          </a:p>
        </p:txBody>
      </p:sp>
      <p:sp>
        <p:nvSpPr>
          <p:cNvPr id="32" name="TextBox 31">
            <a:extLst>
              <a:ext uri="{FF2B5EF4-FFF2-40B4-BE49-F238E27FC236}">
                <a16:creationId xmlns:a16="http://schemas.microsoft.com/office/drawing/2014/main" id="{04F09191-0361-401C-A39D-1826DCE41EC3}"/>
              </a:ext>
            </a:extLst>
          </p:cNvPr>
          <p:cNvSpPr txBox="1"/>
          <p:nvPr/>
        </p:nvSpPr>
        <p:spPr>
          <a:xfrm>
            <a:off x="2939860" y="3058880"/>
            <a:ext cx="1585578" cy="461665"/>
          </a:xfrm>
          <a:prstGeom prst="rect">
            <a:avLst/>
          </a:prstGeom>
          <a:noFill/>
        </p:spPr>
        <p:txBody>
          <a:bodyPr wrap="square" rtlCol="0">
            <a:spAutoFit/>
          </a:bodyPr>
          <a:lstStyle/>
          <a:p>
            <a:pPr algn="ctr"/>
            <a:r>
              <a:rPr lang="en-US" sz="1200" dirty="0"/>
              <a:t>mass spectrometry</a:t>
            </a:r>
            <a:r>
              <a:rPr lang="en-US" sz="1200" dirty="0">
                <a:ea typeface="Verdana" pitchFamily="34" charset="0"/>
                <a:cs typeface="Verdana" pitchFamily="34" charset="0"/>
              </a:rPr>
              <a:t>, analytical chem</a:t>
            </a:r>
          </a:p>
        </p:txBody>
      </p:sp>
      <p:sp>
        <p:nvSpPr>
          <p:cNvPr id="33" name="TextBox 32">
            <a:extLst>
              <a:ext uri="{FF2B5EF4-FFF2-40B4-BE49-F238E27FC236}">
                <a16:creationId xmlns:a16="http://schemas.microsoft.com/office/drawing/2014/main" id="{8494287C-2E7E-4D01-9B4F-7EA4790F7CFA}"/>
              </a:ext>
            </a:extLst>
          </p:cNvPr>
          <p:cNvSpPr txBox="1"/>
          <p:nvPr/>
        </p:nvSpPr>
        <p:spPr>
          <a:xfrm>
            <a:off x="1745907" y="5682983"/>
            <a:ext cx="1324424" cy="461665"/>
          </a:xfrm>
          <a:prstGeom prst="rect">
            <a:avLst/>
          </a:prstGeom>
          <a:noFill/>
        </p:spPr>
        <p:txBody>
          <a:bodyPr wrap="square" rtlCol="0">
            <a:spAutoFit/>
          </a:bodyPr>
          <a:lstStyle/>
          <a:p>
            <a:pPr algn="ctr"/>
            <a:r>
              <a:rPr lang="en-US" sz="1200" dirty="0">
                <a:ea typeface="Verdana" pitchFamily="34" charset="0"/>
                <a:cs typeface="Verdana" pitchFamily="34" charset="0"/>
              </a:rPr>
              <a:t>nanotechnology, MEMS, c-WMD</a:t>
            </a:r>
          </a:p>
        </p:txBody>
      </p:sp>
      <p:sp>
        <p:nvSpPr>
          <p:cNvPr id="35" name="TextBox 34">
            <a:extLst>
              <a:ext uri="{FF2B5EF4-FFF2-40B4-BE49-F238E27FC236}">
                <a16:creationId xmlns:a16="http://schemas.microsoft.com/office/drawing/2014/main" id="{FD704FC1-F023-439C-B599-E618F5AD58BF}"/>
              </a:ext>
            </a:extLst>
          </p:cNvPr>
          <p:cNvSpPr txBox="1"/>
          <p:nvPr/>
        </p:nvSpPr>
        <p:spPr>
          <a:xfrm>
            <a:off x="3012041" y="5706108"/>
            <a:ext cx="1441216" cy="461665"/>
          </a:xfrm>
          <a:prstGeom prst="rect">
            <a:avLst/>
          </a:prstGeom>
          <a:noFill/>
        </p:spPr>
        <p:txBody>
          <a:bodyPr wrap="square" rtlCol="0">
            <a:spAutoFit/>
          </a:bodyPr>
          <a:lstStyle/>
          <a:p>
            <a:pPr algn="ctr"/>
            <a:r>
              <a:rPr lang="en-US" sz="1200" dirty="0">
                <a:ea typeface="Verdana" pitchFamily="34" charset="0"/>
                <a:cs typeface="Verdana" pitchFamily="34" charset="0"/>
              </a:rPr>
              <a:t>Directed energy, metamaterials</a:t>
            </a:r>
          </a:p>
        </p:txBody>
      </p:sp>
      <p:sp>
        <p:nvSpPr>
          <p:cNvPr id="36" name="TextBox 35">
            <a:extLst>
              <a:ext uri="{FF2B5EF4-FFF2-40B4-BE49-F238E27FC236}">
                <a16:creationId xmlns:a16="http://schemas.microsoft.com/office/drawing/2014/main" id="{C4DC7036-47F4-4C34-A3E9-277F048B3D44}"/>
              </a:ext>
            </a:extLst>
          </p:cNvPr>
          <p:cNvSpPr txBox="1"/>
          <p:nvPr/>
        </p:nvSpPr>
        <p:spPr>
          <a:xfrm>
            <a:off x="4642604" y="3020339"/>
            <a:ext cx="1387901" cy="461665"/>
          </a:xfrm>
          <a:prstGeom prst="rect">
            <a:avLst/>
          </a:prstGeom>
          <a:noFill/>
        </p:spPr>
        <p:txBody>
          <a:bodyPr wrap="square" rtlCol="0">
            <a:spAutoFit/>
          </a:bodyPr>
          <a:lstStyle/>
          <a:p>
            <a:pPr algn="ctr"/>
            <a:r>
              <a:rPr lang="en-US" sz="1200" dirty="0">
                <a:ea typeface="Verdana" pitchFamily="34" charset="0"/>
                <a:cs typeface="Verdana" pitchFamily="34" charset="0"/>
              </a:rPr>
              <a:t>Nuclear effects, HANE, plasmas</a:t>
            </a:r>
          </a:p>
        </p:txBody>
      </p:sp>
      <p:sp>
        <p:nvSpPr>
          <p:cNvPr id="37" name="TextBox 36">
            <a:extLst>
              <a:ext uri="{FF2B5EF4-FFF2-40B4-BE49-F238E27FC236}">
                <a16:creationId xmlns:a16="http://schemas.microsoft.com/office/drawing/2014/main" id="{5E62DF54-1705-4D4D-95A7-687F5C917B81}"/>
              </a:ext>
            </a:extLst>
          </p:cNvPr>
          <p:cNvSpPr txBox="1"/>
          <p:nvPr/>
        </p:nvSpPr>
        <p:spPr>
          <a:xfrm>
            <a:off x="6620643" y="3065833"/>
            <a:ext cx="1911931" cy="646331"/>
          </a:xfrm>
          <a:prstGeom prst="rect">
            <a:avLst/>
          </a:prstGeom>
          <a:noFill/>
        </p:spPr>
        <p:txBody>
          <a:bodyPr wrap="square" rtlCol="0">
            <a:spAutoFit/>
          </a:bodyPr>
          <a:lstStyle/>
          <a:p>
            <a:pPr algn="ctr"/>
            <a:r>
              <a:rPr lang="en-US" sz="1200" dirty="0">
                <a:ea typeface="Verdana" pitchFamily="34" charset="0"/>
                <a:cs typeface="Verdana" pitchFamily="34" charset="0"/>
              </a:rPr>
              <a:t>Quantum optics, quantum information optical physics</a:t>
            </a:r>
          </a:p>
        </p:txBody>
      </p:sp>
      <p:sp>
        <p:nvSpPr>
          <p:cNvPr id="38" name="TextBox 37">
            <a:extLst>
              <a:ext uri="{FF2B5EF4-FFF2-40B4-BE49-F238E27FC236}">
                <a16:creationId xmlns:a16="http://schemas.microsoft.com/office/drawing/2014/main" id="{DBA94DEE-AAC3-41CF-BE99-70875253D2DB}"/>
              </a:ext>
            </a:extLst>
          </p:cNvPr>
          <p:cNvSpPr txBox="1"/>
          <p:nvPr/>
        </p:nvSpPr>
        <p:spPr>
          <a:xfrm>
            <a:off x="428520" y="5705240"/>
            <a:ext cx="1369847" cy="461665"/>
          </a:xfrm>
          <a:prstGeom prst="rect">
            <a:avLst/>
          </a:prstGeom>
          <a:noFill/>
        </p:spPr>
        <p:txBody>
          <a:bodyPr wrap="square" rtlCol="0">
            <a:spAutoFit/>
          </a:bodyPr>
          <a:lstStyle/>
          <a:p>
            <a:pPr algn="ctr"/>
            <a:r>
              <a:rPr lang="en-US" sz="1200" dirty="0">
                <a:ea typeface="Verdana" pitchFamily="34" charset="0"/>
                <a:cs typeface="Verdana" pitchFamily="34" charset="0"/>
              </a:rPr>
              <a:t>Atomic sensors, quantum optics</a:t>
            </a:r>
          </a:p>
        </p:txBody>
      </p:sp>
      <p:sp>
        <p:nvSpPr>
          <p:cNvPr id="40" name="TextBox 39">
            <a:extLst>
              <a:ext uri="{FF2B5EF4-FFF2-40B4-BE49-F238E27FC236}">
                <a16:creationId xmlns:a16="http://schemas.microsoft.com/office/drawing/2014/main" id="{9C4010EF-664F-4BB8-87C2-14AA0D4F61CF}"/>
              </a:ext>
            </a:extLst>
          </p:cNvPr>
          <p:cNvSpPr txBox="1"/>
          <p:nvPr/>
        </p:nvSpPr>
        <p:spPr>
          <a:xfrm>
            <a:off x="6006742" y="5572357"/>
            <a:ext cx="1802176" cy="461665"/>
          </a:xfrm>
          <a:prstGeom prst="rect">
            <a:avLst/>
          </a:prstGeom>
          <a:noFill/>
        </p:spPr>
        <p:txBody>
          <a:bodyPr wrap="square" rtlCol="0">
            <a:spAutoFit/>
          </a:bodyPr>
          <a:lstStyle/>
          <a:p>
            <a:pPr algn="ctr"/>
            <a:r>
              <a:rPr lang="en-US" sz="1200" dirty="0">
                <a:ea typeface="Verdana" pitchFamily="34" charset="0"/>
                <a:cs typeface="Verdana" pitchFamily="34" charset="0"/>
              </a:rPr>
              <a:t>Exp. quantum info, modeling &amp; sims</a:t>
            </a:r>
          </a:p>
        </p:txBody>
      </p:sp>
      <p:sp>
        <p:nvSpPr>
          <p:cNvPr id="41" name="TextBox 40">
            <a:extLst>
              <a:ext uri="{FF2B5EF4-FFF2-40B4-BE49-F238E27FC236}">
                <a16:creationId xmlns:a16="http://schemas.microsoft.com/office/drawing/2014/main" id="{0E85D2F5-ADEE-440C-B7AF-FBE855639619}"/>
              </a:ext>
            </a:extLst>
          </p:cNvPr>
          <p:cNvSpPr txBox="1"/>
          <p:nvPr/>
        </p:nvSpPr>
        <p:spPr>
          <a:xfrm>
            <a:off x="7654462" y="5725172"/>
            <a:ext cx="1177886" cy="276999"/>
          </a:xfrm>
          <a:prstGeom prst="rect">
            <a:avLst/>
          </a:prstGeom>
          <a:noFill/>
        </p:spPr>
        <p:txBody>
          <a:bodyPr wrap="square" rtlCol="0">
            <a:spAutoFit/>
          </a:bodyPr>
          <a:lstStyle/>
          <a:p>
            <a:pPr algn="ctr"/>
            <a:r>
              <a:rPr lang="en-US" sz="1200" dirty="0">
                <a:ea typeface="Verdana" pitchFamily="34" charset="0"/>
                <a:cs typeface="Verdana" pitchFamily="34" charset="0"/>
              </a:rPr>
              <a:t>Group Leader</a:t>
            </a:r>
          </a:p>
        </p:txBody>
      </p:sp>
      <p:sp>
        <p:nvSpPr>
          <p:cNvPr id="42" name="TextBox 41">
            <a:extLst>
              <a:ext uri="{FF2B5EF4-FFF2-40B4-BE49-F238E27FC236}">
                <a16:creationId xmlns:a16="http://schemas.microsoft.com/office/drawing/2014/main" id="{0BB03029-B97A-433D-AB53-4A637B9BFA7E}"/>
              </a:ext>
            </a:extLst>
          </p:cNvPr>
          <p:cNvSpPr txBox="1"/>
          <p:nvPr/>
        </p:nvSpPr>
        <p:spPr>
          <a:xfrm>
            <a:off x="1337515" y="6246818"/>
            <a:ext cx="2254250" cy="307777"/>
          </a:xfrm>
          <a:prstGeom prst="rect">
            <a:avLst/>
          </a:prstGeom>
          <a:solidFill>
            <a:schemeClr val="bg1"/>
          </a:solidFill>
        </p:spPr>
        <p:txBody>
          <a:bodyPr wrap="square" rtlCol="0">
            <a:spAutoFit/>
          </a:bodyPr>
          <a:lstStyle/>
          <a:p>
            <a:pPr algn="ctr">
              <a:spcAft>
                <a:spcPts val="450"/>
              </a:spcAft>
            </a:pPr>
            <a:r>
              <a:rPr lang="en-US" sz="1400" dirty="0">
                <a:ea typeface="Verdana" pitchFamily="34" charset="0"/>
                <a:cs typeface="Verdana" pitchFamily="34" charset="0"/>
              </a:rPr>
              <a:t>McLean Component</a:t>
            </a:r>
          </a:p>
        </p:txBody>
      </p:sp>
      <p:sp>
        <p:nvSpPr>
          <p:cNvPr id="43" name="Left Brace 42">
            <a:extLst>
              <a:ext uri="{FF2B5EF4-FFF2-40B4-BE49-F238E27FC236}">
                <a16:creationId xmlns:a16="http://schemas.microsoft.com/office/drawing/2014/main" id="{7C83A5EC-A7AB-4897-911C-C6D6F8EC0181}"/>
              </a:ext>
            </a:extLst>
          </p:cNvPr>
          <p:cNvSpPr/>
          <p:nvPr/>
        </p:nvSpPr>
        <p:spPr>
          <a:xfrm rot="16200000">
            <a:off x="5195848" y="5431323"/>
            <a:ext cx="280864" cy="1504614"/>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4" name="TextBox 43">
            <a:extLst>
              <a:ext uri="{FF2B5EF4-FFF2-40B4-BE49-F238E27FC236}">
                <a16:creationId xmlns:a16="http://schemas.microsoft.com/office/drawing/2014/main" id="{31183659-258F-4CE7-9DD3-152C39542323}"/>
              </a:ext>
            </a:extLst>
          </p:cNvPr>
          <p:cNvSpPr txBox="1"/>
          <p:nvPr/>
        </p:nvSpPr>
        <p:spPr>
          <a:xfrm>
            <a:off x="4229980" y="6246818"/>
            <a:ext cx="2254250" cy="307777"/>
          </a:xfrm>
          <a:prstGeom prst="rect">
            <a:avLst/>
          </a:prstGeom>
          <a:solidFill>
            <a:schemeClr val="bg1"/>
          </a:solidFill>
        </p:spPr>
        <p:txBody>
          <a:bodyPr wrap="square" rtlCol="0">
            <a:spAutoFit/>
          </a:bodyPr>
          <a:lstStyle/>
          <a:p>
            <a:pPr algn="ctr">
              <a:spcAft>
                <a:spcPts val="450"/>
              </a:spcAft>
            </a:pPr>
            <a:r>
              <a:rPr lang="en-US" sz="1400" dirty="0">
                <a:ea typeface="Verdana" pitchFamily="34" charset="0"/>
                <a:cs typeface="Verdana" pitchFamily="34" charset="0"/>
              </a:rPr>
              <a:t>Bedford Component</a:t>
            </a:r>
          </a:p>
        </p:txBody>
      </p:sp>
      <p:sp>
        <p:nvSpPr>
          <p:cNvPr id="45" name="Left Brace 44">
            <a:extLst>
              <a:ext uri="{FF2B5EF4-FFF2-40B4-BE49-F238E27FC236}">
                <a16:creationId xmlns:a16="http://schemas.microsoft.com/office/drawing/2014/main" id="{85A6BCB9-DBC7-45E2-A2A4-1927FD2B94D9}"/>
              </a:ext>
            </a:extLst>
          </p:cNvPr>
          <p:cNvSpPr/>
          <p:nvPr/>
        </p:nvSpPr>
        <p:spPr>
          <a:xfrm rot="16200000">
            <a:off x="7456657" y="4860712"/>
            <a:ext cx="280864" cy="2645836"/>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350"/>
          </a:p>
        </p:txBody>
      </p:sp>
      <p:sp>
        <p:nvSpPr>
          <p:cNvPr id="46" name="TextBox 45">
            <a:extLst>
              <a:ext uri="{FF2B5EF4-FFF2-40B4-BE49-F238E27FC236}">
                <a16:creationId xmlns:a16="http://schemas.microsoft.com/office/drawing/2014/main" id="{751AD83F-81D1-46F1-8A7B-ED12F22F8B9D}"/>
              </a:ext>
            </a:extLst>
          </p:cNvPr>
          <p:cNvSpPr txBox="1"/>
          <p:nvPr/>
        </p:nvSpPr>
        <p:spPr>
          <a:xfrm>
            <a:off x="6469963" y="6246818"/>
            <a:ext cx="2254250" cy="307777"/>
          </a:xfrm>
          <a:prstGeom prst="rect">
            <a:avLst/>
          </a:prstGeom>
          <a:solidFill>
            <a:schemeClr val="bg1"/>
          </a:solidFill>
        </p:spPr>
        <p:txBody>
          <a:bodyPr wrap="square" rtlCol="0">
            <a:spAutoFit/>
          </a:bodyPr>
          <a:lstStyle/>
          <a:p>
            <a:pPr algn="ctr">
              <a:spcAft>
                <a:spcPts val="450"/>
              </a:spcAft>
            </a:pPr>
            <a:r>
              <a:rPr lang="en-US" sz="1400" dirty="0">
                <a:ea typeface="Verdana" pitchFamily="34" charset="0"/>
                <a:cs typeface="Verdana" pitchFamily="34" charset="0"/>
              </a:rPr>
              <a:t>Princeton Component</a:t>
            </a:r>
          </a:p>
        </p:txBody>
      </p:sp>
      <p:pic>
        <p:nvPicPr>
          <p:cNvPr id="48" name="Picture 47" descr="A person wearing glasses and smiling at the camera&#10;&#10;Description automatically generated">
            <a:extLst>
              <a:ext uri="{FF2B5EF4-FFF2-40B4-BE49-F238E27FC236}">
                <a16:creationId xmlns:a16="http://schemas.microsoft.com/office/drawing/2014/main" id="{8C569403-299A-4350-A23E-A04EC10432CD}"/>
              </a:ext>
            </a:extLst>
          </p:cNvPr>
          <p:cNvPicPr>
            <a:picLocks noChangeAspect="1"/>
          </p:cNvPicPr>
          <p:nvPr/>
        </p:nvPicPr>
        <p:blipFill>
          <a:blip r:embed="rId11"/>
          <a:stretch>
            <a:fillRect/>
          </a:stretch>
        </p:blipFill>
        <p:spPr>
          <a:xfrm>
            <a:off x="523355" y="1394765"/>
            <a:ext cx="1152189" cy="1440236"/>
          </a:xfrm>
          <a:prstGeom prst="rect">
            <a:avLst/>
          </a:prstGeom>
        </p:spPr>
      </p:pic>
      <p:sp>
        <p:nvSpPr>
          <p:cNvPr id="49" name="TextBox 48">
            <a:extLst>
              <a:ext uri="{FF2B5EF4-FFF2-40B4-BE49-F238E27FC236}">
                <a16:creationId xmlns:a16="http://schemas.microsoft.com/office/drawing/2014/main" id="{2E44FCA5-9C43-4438-96B6-706A82F4EA42}"/>
              </a:ext>
            </a:extLst>
          </p:cNvPr>
          <p:cNvSpPr txBox="1"/>
          <p:nvPr/>
        </p:nvSpPr>
        <p:spPr>
          <a:xfrm>
            <a:off x="362014" y="2835001"/>
            <a:ext cx="1474871" cy="307777"/>
          </a:xfrm>
          <a:prstGeom prst="rect">
            <a:avLst/>
          </a:prstGeom>
          <a:noFill/>
        </p:spPr>
        <p:txBody>
          <a:bodyPr wrap="square" rtlCol="0">
            <a:spAutoFit/>
          </a:bodyPr>
          <a:lstStyle/>
          <a:p>
            <a:pPr algn="ctr">
              <a:spcAft>
                <a:spcPts val="450"/>
              </a:spcAft>
            </a:pPr>
            <a:r>
              <a:rPr lang="en-US" sz="1400" dirty="0">
                <a:ea typeface="Verdana" pitchFamily="34" charset="0"/>
                <a:cs typeface="Verdana" pitchFamily="34" charset="0"/>
              </a:rPr>
              <a:t>Charlie Fancher</a:t>
            </a:r>
          </a:p>
        </p:txBody>
      </p:sp>
      <p:sp>
        <p:nvSpPr>
          <p:cNvPr id="50" name="TextBox 49">
            <a:extLst>
              <a:ext uri="{FF2B5EF4-FFF2-40B4-BE49-F238E27FC236}">
                <a16:creationId xmlns:a16="http://schemas.microsoft.com/office/drawing/2014/main" id="{65C506D8-38ED-4E16-A47E-922898F47DC7}"/>
              </a:ext>
            </a:extLst>
          </p:cNvPr>
          <p:cNvSpPr txBox="1"/>
          <p:nvPr/>
        </p:nvSpPr>
        <p:spPr>
          <a:xfrm>
            <a:off x="428520" y="3058880"/>
            <a:ext cx="1341859" cy="461665"/>
          </a:xfrm>
          <a:prstGeom prst="rect">
            <a:avLst/>
          </a:prstGeom>
          <a:noFill/>
        </p:spPr>
        <p:txBody>
          <a:bodyPr wrap="square" rtlCol="0">
            <a:spAutoFit/>
          </a:bodyPr>
          <a:lstStyle/>
          <a:p>
            <a:pPr algn="ctr"/>
            <a:r>
              <a:rPr lang="en-US" sz="1200" dirty="0">
                <a:ea typeface="Verdana" pitchFamily="34" charset="0"/>
                <a:cs typeface="Verdana" pitchFamily="34" charset="0"/>
              </a:rPr>
              <a:t>Atomic sensors, quantum optics</a:t>
            </a:r>
          </a:p>
        </p:txBody>
      </p:sp>
      <p:sp>
        <p:nvSpPr>
          <p:cNvPr id="47" name="Title 1">
            <a:extLst>
              <a:ext uri="{FF2B5EF4-FFF2-40B4-BE49-F238E27FC236}">
                <a16:creationId xmlns:a16="http://schemas.microsoft.com/office/drawing/2014/main" id="{AA5945F9-8DEF-4D53-B05A-0EF97D5CF05F}"/>
              </a:ext>
            </a:extLst>
          </p:cNvPr>
          <p:cNvSpPr txBox="1">
            <a:spLocks/>
          </p:cNvSpPr>
          <p:nvPr/>
        </p:nvSpPr>
        <p:spPr>
          <a:xfrm>
            <a:off x="462336" y="365761"/>
            <a:ext cx="8427541" cy="750253"/>
          </a:xfrm>
          <a:prstGeom prst="rect">
            <a:avLst/>
          </a:prstGeom>
        </p:spPr>
        <p:txBody>
          <a:bodyPr vert="horz" lIns="91440" tIns="45720" rIns="91440" bIns="45720" rtlCol="0" anchor="ctr" anchorCtr="0">
            <a:normAutofit/>
          </a:bodyPr>
          <a:lstStyle>
            <a:lvl1pPr algn="l" defTabSz="914400" rtl="0" eaLnBrk="1" latinLnBrk="0" hangingPunct="1">
              <a:lnSpc>
                <a:spcPts val="2400"/>
              </a:lnSpc>
              <a:spcBef>
                <a:spcPct val="0"/>
              </a:spcBef>
              <a:buNone/>
              <a:defRPr lang="en-US" sz="3200" b="1" kern="1200">
                <a:solidFill>
                  <a:schemeClr val="tx2"/>
                </a:solidFill>
                <a:latin typeface="Arial" pitchFamily="34" charset="0"/>
                <a:ea typeface="Verdana" pitchFamily="34" charset="0"/>
                <a:cs typeface="Arial" pitchFamily="34" charset="0"/>
              </a:defRPr>
            </a:lvl1pPr>
          </a:lstStyle>
          <a:p>
            <a:r>
              <a:rPr lang="en-US" dirty="0"/>
              <a:t>PSN&amp;Q Group</a:t>
            </a:r>
          </a:p>
        </p:txBody>
      </p:sp>
    </p:spTree>
    <p:extLst>
      <p:ext uri="{BB962C8B-B14F-4D97-AF65-F5344CB8AC3E}">
        <p14:creationId xmlns:p14="http://schemas.microsoft.com/office/powerpoint/2010/main" val="29320689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D80FA-4BBE-4CEC-A9D9-CD7AD7B5B291}"/>
              </a:ext>
            </a:extLst>
          </p:cNvPr>
          <p:cNvSpPr>
            <a:spLocks noGrp="1"/>
          </p:cNvSpPr>
          <p:nvPr>
            <p:ph type="title"/>
          </p:nvPr>
        </p:nvSpPr>
        <p:spPr/>
        <p:txBody>
          <a:bodyPr/>
          <a:lstStyle/>
          <a:p>
            <a:r>
              <a:rPr lang="en-US" dirty="0"/>
              <a:t>MITRE</a:t>
            </a:r>
          </a:p>
        </p:txBody>
      </p:sp>
      <p:sp>
        <p:nvSpPr>
          <p:cNvPr id="3" name="TextBox 2">
            <a:extLst>
              <a:ext uri="{FF2B5EF4-FFF2-40B4-BE49-F238E27FC236}">
                <a16:creationId xmlns:a16="http://schemas.microsoft.com/office/drawing/2014/main" id="{5479CFC5-5886-49FB-9935-AE4B6DDF3379}"/>
              </a:ext>
            </a:extLst>
          </p:cNvPr>
          <p:cNvSpPr txBox="1"/>
          <p:nvPr/>
        </p:nvSpPr>
        <p:spPr>
          <a:xfrm>
            <a:off x="609598" y="1378423"/>
            <a:ext cx="8229601" cy="1400383"/>
          </a:xfrm>
          <a:prstGeom prst="rect">
            <a:avLst/>
          </a:prstGeom>
          <a:noFill/>
        </p:spPr>
        <p:txBody>
          <a:bodyPr wrap="square" rtlCol="0">
            <a:spAutoFit/>
          </a:bodyPr>
          <a:lstStyle/>
          <a:p>
            <a:pPr algn="just">
              <a:spcAft>
                <a:spcPts val="600"/>
              </a:spcAft>
            </a:pPr>
            <a:r>
              <a:rPr lang="en-US" sz="2000" dirty="0">
                <a:solidFill>
                  <a:schemeClr val="tx2"/>
                </a:solidFill>
              </a:rPr>
              <a:t>At MITRE, we solve problems for a safer world. </a:t>
            </a:r>
          </a:p>
          <a:p>
            <a:pPr algn="just">
              <a:spcAft>
                <a:spcPts val="600"/>
              </a:spcAft>
            </a:pPr>
            <a:r>
              <a:rPr lang="en-US" sz="2000" dirty="0">
                <a:solidFill>
                  <a:schemeClr val="accent4"/>
                </a:solidFill>
              </a:rPr>
              <a:t>Through our federally funded R&amp;D centers and public-private partnerships, we work across government to tackle challenges to the safety, stability, and well-being of our nation.</a:t>
            </a:r>
            <a:endParaRPr lang="en-US" sz="2000" dirty="0">
              <a:solidFill>
                <a:schemeClr val="accent4"/>
              </a:solidFill>
              <a:ea typeface="Verdana" pitchFamily="34" charset="0"/>
              <a:cs typeface="Verdana" pitchFamily="34" charset="0"/>
            </a:endParaRPr>
          </a:p>
        </p:txBody>
      </p:sp>
      <p:pic>
        <p:nvPicPr>
          <p:cNvPr id="5" name="Picture 4">
            <a:extLst>
              <a:ext uri="{FF2B5EF4-FFF2-40B4-BE49-F238E27FC236}">
                <a16:creationId xmlns:a16="http://schemas.microsoft.com/office/drawing/2014/main" id="{8F164FE4-6822-4638-B17A-1D47EB9D52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2543" y="2778806"/>
            <a:ext cx="6318913" cy="3636847"/>
          </a:xfrm>
          <a:prstGeom prst="rect">
            <a:avLst/>
          </a:prstGeom>
        </p:spPr>
      </p:pic>
    </p:spTree>
    <p:extLst>
      <p:ext uri="{BB962C8B-B14F-4D97-AF65-F5344CB8AC3E}">
        <p14:creationId xmlns:p14="http://schemas.microsoft.com/office/powerpoint/2010/main" val="1985776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81DD9-6D4A-4AF5-87BD-AC96830CA113}"/>
              </a:ext>
            </a:extLst>
          </p:cNvPr>
          <p:cNvSpPr>
            <a:spLocks noGrp="1"/>
          </p:cNvSpPr>
          <p:nvPr>
            <p:ph type="title"/>
          </p:nvPr>
        </p:nvSpPr>
        <p:spPr/>
        <p:txBody>
          <a:bodyPr/>
          <a:lstStyle/>
          <a:p>
            <a:r>
              <a:rPr lang="en-US" dirty="0"/>
              <a:t>Physical Sciences, </a:t>
            </a:r>
            <a:r>
              <a:rPr lang="en-US" dirty="0" err="1"/>
              <a:t>Nanosystems</a:t>
            </a:r>
            <a:r>
              <a:rPr lang="en-US" dirty="0"/>
              <a:t>, and Quantum Group</a:t>
            </a:r>
          </a:p>
        </p:txBody>
      </p:sp>
      <p:sp>
        <p:nvSpPr>
          <p:cNvPr id="3" name="Content Placeholder 2">
            <a:extLst>
              <a:ext uri="{FF2B5EF4-FFF2-40B4-BE49-F238E27FC236}">
                <a16:creationId xmlns:a16="http://schemas.microsoft.com/office/drawing/2014/main" id="{1A9ADAE9-C548-4BF8-8A15-A9FA9B77B2EB}"/>
              </a:ext>
            </a:extLst>
          </p:cNvPr>
          <p:cNvSpPr>
            <a:spLocks noGrp="1"/>
          </p:cNvSpPr>
          <p:nvPr>
            <p:ph idx="1"/>
          </p:nvPr>
        </p:nvSpPr>
        <p:spPr>
          <a:xfrm>
            <a:off x="462337" y="2008140"/>
            <a:ext cx="8427540" cy="3164000"/>
          </a:xfrm>
        </p:spPr>
        <p:txBody>
          <a:bodyPr/>
          <a:lstStyle/>
          <a:p>
            <a:pPr marL="0" indent="0">
              <a:spcAft>
                <a:spcPts val="900"/>
              </a:spcAft>
              <a:buNone/>
            </a:pPr>
            <a:r>
              <a:rPr lang="en-US" b="0" dirty="0"/>
              <a:t>The MITRE </a:t>
            </a:r>
            <a:r>
              <a:rPr lang="en-US" dirty="0"/>
              <a:t>Physical Sciences, </a:t>
            </a:r>
            <a:r>
              <a:rPr lang="en-US" dirty="0" err="1"/>
              <a:t>Nanosystems</a:t>
            </a:r>
            <a:r>
              <a:rPr lang="en-US" dirty="0"/>
              <a:t>, and Quantum Group</a:t>
            </a:r>
            <a:r>
              <a:rPr lang="en-US" b="0" dirty="0"/>
              <a:t> brings physics and chemistry expertise to bear on a wide range of critical sponsor challenges:  </a:t>
            </a:r>
          </a:p>
          <a:p>
            <a:pPr marL="214313" indent="-214313">
              <a:spcAft>
                <a:spcPts val="900"/>
              </a:spcAft>
              <a:buFont typeface="Arial" panose="020B0604020202020204" pitchFamily="34" charset="0"/>
              <a:buChar char="•"/>
            </a:pPr>
            <a:r>
              <a:rPr lang="en-US" dirty="0"/>
              <a:t>Quantum technologies</a:t>
            </a:r>
            <a:r>
              <a:rPr lang="en-US" b="0" dirty="0"/>
              <a:t>: experimental and theoretical efforts and analysis in quantum sensing, communications and networking, and computation </a:t>
            </a:r>
          </a:p>
          <a:p>
            <a:pPr marL="214313" indent="-214313">
              <a:spcAft>
                <a:spcPts val="900"/>
              </a:spcAft>
              <a:buFont typeface="Arial" panose="020B0604020202020204" pitchFamily="34" charset="0"/>
              <a:buChar char="•"/>
            </a:pPr>
            <a:r>
              <a:rPr lang="en-US" dirty="0"/>
              <a:t>Nano-based, atomic and other novel sensors</a:t>
            </a:r>
            <a:r>
              <a:rPr lang="en-US" b="0" dirty="0"/>
              <a:t>:  hypoglycemia and bacterial detection, nitrogen vacancies, chemical detection, atomic gravimeters, Rydberg antennas, atomic IMUs, atomic clocks  </a:t>
            </a:r>
          </a:p>
          <a:p>
            <a:pPr marL="214313" indent="-214313">
              <a:spcAft>
                <a:spcPts val="900"/>
              </a:spcAft>
              <a:buFont typeface="Arial" panose="020B0604020202020204" pitchFamily="34" charset="0"/>
              <a:buChar char="•"/>
            </a:pPr>
            <a:r>
              <a:rPr lang="en-US" dirty="0"/>
              <a:t>Material Science</a:t>
            </a:r>
            <a:r>
              <a:rPr lang="en-US" b="0" dirty="0"/>
              <a:t>: armor, material hardening, nano-materials, high-temperature superconductors, desalination</a:t>
            </a:r>
          </a:p>
          <a:p>
            <a:pPr marL="214313" indent="-214313">
              <a:spcAft>
                <a:spcPts val="900"/>
              </a:spcAft>
              <a:buFont typeface="Arial" panose="020B0604020202020204" pitchFamily="34" charset="0"/>
              <a:buChar char="•"/>
            </a:pPr>
            <a:r>
              <a:rPr lang="en-US" dirty="0"/>
              <a:t>Nuclear effects</a:t>
            </a:r>
            <a:r>
              <a:rPr lang="en-US" b="0" dirty="0"/>
              <a:t>: directed energy and EMP analysis and modelling, communications in nuclear environment</a:t>
            </a:r>
          </a:p>
          <a:p>
            <a:pPr marL="214313" indent="-214313">
              <a:spcAft>
                <a:spcPts val="900"/>
              </a:spcAft>
              <a:buFont typeface="Arial" panose="020B0604020202020204" pitchFamily="34" charset="0"/>
              <a:buChar char="•"/>
            </a:pPr>
            <a:r>
              <a:rPr lang="en-US" dirty="0"/>
              <a:t>Optics and Electromagnetics</a:t>
            </a:r>
            <a:r>
              <a:rPr lang="en-US" b="0" dirty="0"/>
              <a:t>: super-resolution, structured beams, opto-mechanics, laser detection and identification </a:t>
            </a:r>
          </a:p>
          <a:p>
            <a:endParaRPr lang="en-US" b="0" dirty="0"/>
          </a:p>
        </p:txBody>
      </p:sp>
      <p:sp>
        <p:nvSpPr>
          <p:cNvPr id="5" name="Slide Number Placeholder 4">
            <a:extLst>
              <a:ext uri="{FF2B5EF4-FFF2-40B4-BE49-F238E27FC236}">
                <a16:creationId xmlns:a16="http://schemas.microsoft.com/office/drawing/2014/main" id="{647169B1-A66E-4B95-978B-0EEABBEA505C}"/>
              </a:ext>
            </a:extLst>
          </p:cNvPr>
          <p:cNvSpPr>
            <a:spLocks noGrp="1"/>
          </p:cNvSpPr>
          <p:nvPr>
            <p:ph type="sldNum" sz="quarter" idx="12"/>
          </p:nvPr>
        </p:nvSpPr>
        <p:spPr/>
        <p:txBody>
          <a:bodyPr/>
          <a:lstStyle/>
          <a:p>
            <a:r>
              <a:rPr lang="en-US">
                <a:latin typeface="Arial" pitchFamily="34" charset="0"/>
              </a:rPr>
              <a:t>| </a:t>
            </a:r>
            <a:fld id="{295008BC-DA31-4D19-837B-EFA4386B05F5}" type="slidenum">
              <a:rPr lang="en-US" smtClean="0">
                <a:latin typeface="Arial" pitchFamily="34" charset="0"/>
              </a:rPr>
              <a:pPr/>
              <a:t>4</a:t>
            </a:fld>
            <a:r>
              <a:rPr lang="en-US">
                <a:latin typeface="Arial" pitchFamily="34" charset="0"/>
              </a:rPr>
              <a:t> |</a:t>
            </a:r>
            <a:r>
              <a:rPr lang="en-US">
                <a:latin typeface="Arial" pitchFamily="34" charset="0"/>
                <a:ea typeface="Verdana" pitchFamily="34" charset="0"/>
                <a:cs typeface="Verdana" pitchFamily="34" charset="0"/>
              </a:rPr>
              <a:t> </a:t>
            </a:r>
            <a:endParaRPr lang="en-US" dirty="0">
              <a:latin typeface="Arial" pitchFamily="34" charset="0"/>
              <a:ea typeface="Verdana" pitchFamily="34" charset="0"/>
              <a:cs typeface="Verdana" pitchFamily="34" charset="0"/>
            </a:endParaRPr>
          </a:p>
        </p:txBody>
      </p:sp>
      <p:sp>
        <p:nvSpPr>
          <p:cNvPr id="6" name="TextBox 5">
            <a:extLst>
              <a:ext uri="{FF2B5EF4-FFF2-40B4-BE49-F238E27FC236}">
                <a16:creationId xmlns:a16="http://schemas.microsoft.com/office/drawing/2014/main" id="{311C6C6C-CE15-4CFF-9D83-ECDD3A169B67}"/>
              </a:ext>
            </a:extLst>
          </p:cNvPr>
          <p:cNvSpPr txBox="1"/>
          <p:nvPr/>
        </p:nvSpPr>
        <p:spPr>
          <a:xfrm>
            <a:off x="462336" y="1383814"/>
            <a:ext cx="4659406" cy="461665"/>
          </a:xfrm>
          <a:prstGeom prst="rect">
            <a:avLst/>
          </a:prstGeom>
          <a:noFill/>
        </p:spPr>
        <p:txBody>
          <a:bodyPr wrap="square" rtlCol="0">
            <a:spAutoFit/>
          </a:bodyPr>
          <a:lstStyle/>
          <a:p>
            <a:pPr>
              <a:spcAft>
                <a:spcPts val="450"/>
              </a:spcAft>
            </a:pPr>
            <a:r>
              <a:rPr lang="en-US" sz="2400" b="1" dirty="0">
                <a:solidFill>
                  <a:srgbClr val="FF0000"/>
                </a:solidFill>
                <a:latin typeface="Arial" panose="020B0604020202020204" pitchFamily="34" charset="0"/>
                <a:cs typeface="Arial" panose="020B0604020202020204" pitchFamily="34" charset="0"/>
              </a:rPr>
              <a:t>Start small, think big! </a:t>
            </a:r>
            <a:endParaRPr lang="en-US" sz="2400"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8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325FB-2E46-4188-8AE3-5239AEACDB23}"/>
              </a:ext>
            </a:extLst>
          </p:cNvPr>
          <p:cNvSpPr>
            <a:spLocks noGrp="1"/>
          </p:cNvSpPr>
          <p:nvPr>
            <p:ph type="ctrTitle" sz="quarter"/>
          </p:nvPr>
        </p:nvSpPr>
        <p:spPr/>
        <p:txBody>
          <a:bodyPr/>
          <a:lstStyle/>
          <a:p>
            <a:r>
              <a:rPr lang="en-US" dirty="0"/>
              <a:t>Tree Clusters</a:t>
            </a:r>
          </a:p>
        </p:txBody>
      </p:sp>
      <p:pic>
        <p:nvPicPr>
          <p:cNvPr id="4" name="Picture 3">
            <a:extLst>
              <a:ext uri="{FF2B5EF4-FFF2-40B4-BE49-F238E27FC236}">
                <a16:creationId xmlns:a16="http://schemas.microsoft.com/office/drawing/2014/main" id="{FA62812C-C482-480A-8B25-A9E766D3CAC8}"/>
              </a:ext>
            </a:extLst>
          </p:cNvPr>
          <p:cNvPicPr>
            <a:picLocks noChangeAspect="1"/>
          </p:cNvPicPr>
          <p:nvPr/>
        </p:nvPicPr>
        <p:blipFill rotWithShape="1">
          <a:blip r:embed="rId2">
            <a:extLst>
              <a:ext uri="{28A0092B-C50C-407E-A947-70E740481C1C}">
                <a14:useLocalDpi xmlns:a14="http://schemas.microsoft.com/office/drawing/2010/main" val="0"/>
              </a:ext>
            </a:extLst>
          </a:blip>
          <a:srcRect t="15623" b="15781"/>
          <a:stretch/>
        </p:blipFill>
        <p:spPr>
          <a:xfrm>
            <a:off x="2822812" y="339873"/>
            <a:ext cx="3540544" cy="1428635"/>
          </a:xfrm>
          <a:prstGeom prst="rect">
            <a:avLst/>
          </a:prstGeom>
        </p:spPr>
      </p:pic>
      <p:grpSp>
        <p:nvGrpSpPr>
          <p:cNvPr id="5" name="Group 4">
            <a:extLst>
              <a:ext uri="{FF2B5EF4-FFF2-40B4-BE49-F238E27FC236}">
                <a16:creationId xmlns:a16="http://schemas.microsoft.com/office/drawing/2014/main" id="{3267B91C-F1E7-40B8-A992-C7DE1ED78135}"/>
              </a:ext>
            </a:extLst>
          </p:cNvPr>
          <p:cNvGrpSpPr/>
          <p:nvPr/>
        </p:nvGrpSpPr>
        <p:grpSpPr>
          <a:xfrm>
            <a:off x="3110709" y="5287655"/>
            <a:ext cx="2649625" cy="1178951"/>
            <a:chOff x="7004496" y="4847023"/>
            <a:chExt cx="2649625" cy="1178951"/>
          </a:xfrm>
        </p:grpSpPr>
        <p:sp>
          <p:nvSpPr>
            <p:cNvPr id="6" name="Oval 78">
              <a:extLst>
                <a:ext uri="{FF2B5EF4-FFF2-40B4-BE49-F238E27FC236}">
                  <a16:creationId xmlns:a16="http://schemas.microsoft.com/office/drawing/2014/main" id="{94FE398C-D779-4BF2-9B74-FF7ABBC01B6B}"/>
                </a:ext>
              </a:extLst>
            </p:cNvPr>
            <p:cNvSpPr>
              <a:spLocks noChangeArrowheads="1"/>
            </p:cNvSpPr>
            <p:nvPr/>
          </p:nvSpPr>
          <p:spPr bwMode="auto">
            <a:xfrm rot="16200000">
              <a:off x="8192184" y="4845634"/>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7" name="Line 80">
              <a:extLst>
                <a:ext uri="{FF2B5EF4-FFF2-40B4-BE49-F238E27FC236}">
                  <a16:creationId xmlns:a16="http://schemas.microsoft.com/office/drawing/2014/main" id="{AD79FCCC-E288-4C0B-9624-EA36000B0477}"/>
                </a:ext>
              </a:extLst>
            </p:cNvPr>
            <p:cNvSpPr>
              <a:spLocks noChangeShapeType="1"/>
            </p:cNvSpPr>
            <p:nvPr/>
          </p:nvSpPr>
          <p:spPr bwMode="auto">
            <a:xfrm rot="15218693" flipV="1">
              <a:off x="8012974" y="4909843"/>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8" name="Oval 82">
              <a:extLst>
                <a:ext uri="{FF2B5EF4-FFF2-40B4-BE49-F238E27FC236}">
                  <a16:creationId xmlns:a16="http://schemas.microsoft.com/office/drawing/2014/main" id="{996DEA70-09D8-40DE-809D-A079C8612C92}"/>
                </a:ext>
              </a:extLst>
            </p:cNvPr>
            <p:cNvSpPr>
              <a:spLocks noChangeArrowheads="1"/>
            </p:cNvSpPr>
            <p:nvPr/>
          </p:nvSpPr>
          <p:spPr bwMode="auto">
            <a:xfrm rot="15218693">
              <a:off x="7479991" y="504516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9" name="Group 8">
              <a:extLst>
                <a:ext uri="{FF2B5EF4-FFF2-40B4-BE49-F238E27FC236}">
                  <a16:creationId xmlns:a16="http://schemas.microsoft.com/office/drawing/2014/main" id="{B53FA586-2ADF-4D63-84CF-3725F55BD2DB}"/>
                </a:ext>
              </a:extLst>
            </p:cNvPr>
            <p:cNvGrpSpPr/>
            <p:nvPr/>
          </p:nvGrpSpPr>
          <p:grpSpPr>
            <a:xfrm rot="14764735">
              <a:off x="7652629" y="5481240"/>
              <a:ext cx="740417" cy="349052"/>
              <a:chOff x="5317696" y="5680707"/>
              <a:chExt cx="740417" cy="349052"/>
            </a:xfrm>
          </p:grpSpPr>
          <p:sp>
            <p:nvSpPr>
              <p:cNvPr id="22" name="Oval 82">
                <a:extLst>
                  <a:ext uri="{FF2B5EF4-FFF2-40B4-BE49-F238E27FC236}">
                    <a16:creationId xmlns:a16="http://schemas.microsoft.com/office/drawing/2014/main" id="{72243817-456E-4771-82A4-DC04EFF21B34}"/>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23" name="Line 80">
                <a:extLst>
                  <a:ext uri="{FF2B5EF4-FFF2-40B4-BE49-F238E27FC236}">
                    <a16:creationId xmlns:a16="http://schemas.microsoft.com/office/drawing/2014/main" id="{FB325BEE-479D-4EB9-9365-2FAF201351DB}"/>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sp>
          <p:nvSpPr>
            <p:cNvPr id="10" name="Line 80">
              <a:extLst>
                <a:ext uri="{FF2B5EF4-FFF2-40B4-BE49-F238E27FC236}">
                  <a16:creationId xmlns:a16="http://schemas.microsoft.com/office/drawing/2014/main" id="{45ABE8E9-6AA8-4660-8741-25909C0D0E9F}"/>
                </a:ext>
              </a:extLst>
            </p:cNvPr>
            <p:cNvSpPr>
              <a:spLocks noChangeShapeType="1"/>
            </p:cNvSpPr>
            <p:nvPr/>
          </p:nvSpPr>
          <p:spPr bwMode="auto">
            <a:xfrm rot="17191607" flipV="1">
              <a:off x="8725779" y="4896737"/>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11" name="Group 10">
              <a:extLst>
                <a:ext uri="{FF2B5EF4-FFF2-40B4-BE49-F238E27FC236}">
                  <a16:creationId xmlns:a16="http://schemas.microsoft.com/office/drawing/2014/main" id="{9F385423-F0C6-42CB-8CA6-0D9429FE77E8}"/>
                </a:ext>
              </a:extLst>
            </p:cNvPr>
            <p:cNvGrpSpPr/>
            <p:nvPr/>
          </p:nvGrpSpPr>
          <p:grpSpPr>
            <a:xfrm rot="19479013">
              <a:off x="7004496" y="5554152"/>
              <a:ext cx="740417" cy="349052"/>
              <a:chOff x="5317696" y="5680707"/>
              <a:chExt cx="740417" cy="349052"/>
            </a:xfrm>
          </p:grpSpPr>
          <p:sp>
            <p:nvSpPr>
              <p:cNvPr id="20" name="Oval 82">
                <a:extLst>
                  <a:ext uri="{FF2B5EF4-FFF2-40B4-BE49-F238E27FC236}">
                    <a16:creationId xmlns:a16="http://schemas.microsoft.com/office/drawing/2014/main" id="{EEDFA8DC-B996-43C0-824D-5A724EB5B719}"/>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21" name="Line 80">
                <a:extLst>
                  <a:ext uri="{FF2B5EF4-FFF2-40B4-BE49-F238E27FC236}">
                    <a16:creationId xmlns:a16="http://schemas.microsoft.com/office/drawing/2014/main" id="{2C744F4C-F4AE-4B6A-A103-A9D7E985A2D0}"/>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nvGrpSpPr>
            <p:cNvPr id="12" name="Group 11">
              <a:extLst>
                <a:ext uri="{FF2B5EF4-FFF2-40B4-BE49-F238E27FC236}">
                  <a16:creationId xmlns:a16="http://schemas.microsoft.com/office/drawing/2014/main" id="{49092351-1320-4B52-AA6B-D081A1968316}"/>
                </a:ext>
              </a:extLst>
            </p:cNvPr>
            <p:cNvGrpSpPr/>
            <p:nvPr/>
          </p:nvGrpSpPr>
          <p:grpSpPr>
            <a:xfrm>
              <a:off x="8916751" y="5037121"/>
              <a:ext cx="737370" cy="959240"/>
              <a:chOff x="8916751" y="5037121"/>
              <a:chExt cx="737370" cy="959240"/>
            </a:xfrm>
          </p:grpSpPr>
          <p:sp>
            <p:nvSpPr>
              <p:cNvPr id="16" name="Oval 78">
                <a:extLst>
                  <a:ext uri="{FF2B5EF4-FFF2-40B4-BE49-F238E27FC236}">
                    <a16:creationId xmlns:a16="http://schemas.microsoft.com/office/drawing/2014/main" id="{F1CE197B-2935-4AD9-9534-E0FCDA363D75}"/>
                  </a:ext>
                </a:extLst>
              </p:cNvPr>
              <p:cNvSpPr>
                <a:spLocks noChangeArrowheads="1"/>
              </p:cNvSpPr>
              <p:nvPr/>
            </p:nvSpPr>
            <p:spPr bwMode="auto">
              <a:xfrm rot="17191607">
                <a:off x="8918140" y="5035732"/>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17" name="Group 16">
                <a:extLst>
                  <a:ext uri="{FF2B5EF4-FFF2-40B4-BE49-F238E27FC236}">
                    <a16:creationId xmlns:a16="http://schemas.microsoft.com/office/drawing/2014/main" id="{025A4870-0E42-49A2-8A08-0F3237AD6F7A}"/>
                  </a:ext>
                </a:extLst>
              </p:cNvPr>
              <p:cNvGrpSpPr/>
              <p:nvPr/>
            </p:nvGrpSpPr>
            <p:grpSpPr>
              <a:xfrm rot="14764735">
                <a:off x="9109386" y="5451627"/>
                <a:ext cx="740417" cy="349052"/>
                <a:chOff x="5317696" y="5680707"/>
                <a:chExt cx="740417" cy="349052"/>
              </a:xfrm>
            </p:grpSpPr>
            <p:sp>
              <p:nvSpPr>
                <p:cNvPr id="18" name="Oval 82">
                  <a:extLst>
                    <a:ext uri="{FF2B5EF4-FFF2-40B4-BE49-F238E27FC236}">
                      <a16:creationId xmlns:a16="http://schemas.microsoft.com/office/drawing/2014/main" id="{CB52969A-21B9-4479-BA6C-C6C2CA7C1794}"/>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19" name="Line 80">
                  <a:extLst>
                    <a:ext uri="{FF2B5EF4-FFF2-40B4-BE49-F238E27FC236}">
                      <a16:creationId xmlns:a16="http://schemas.microsoft.com/office/drawing/2014/main" id="{0D65FC70-9E75-415F-9E45-4258EBF30745}"/>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grpSp>
          <p:nvGrpSpPr>
            <p:cNvPr id="13" name="Group 12">
              <a:extLst>
                <a:ext uri="{FF2B5EF4-FFF2-40B4-BE49-F238E27FC236}">
                  <a16:creationId xmlns:a16="http://schemas.microsoft.com/office/drawing/2014/main" id="{48A57D97-8B1B-46EF-B9E1-BAE0E8B9D663}"/>
                </a:ext>
              </a:extLst>
            </p:cNvPr>
            <p:cNvGrpSpPr/>
            <p:nvPr/>
          </p:nvGrpSpPr>
          <p:grpSpPr>
            <a:xfrm rot="19479013">
              <a:off x="8461253" y="5524539"/>
              <a:ext cx="740417" cy="349052"/>
              <a:chOff x="5317696" y="5680707"/>
              <a:chExt cx="740417" cy="349052"/>
            </a:xfrm>
          </p:grpSpPr>
          <p:sp>
            <p:nvSpPr>
              <p:cNvPr id="14" name="Oval 82">
                <a:extLst>
                  <a:ext uri="{FF2B5EF4-FFF2-40B4-BE49-F238E27FC236}">
                    <a16:creationId xmlns:a16="http://schemas.microsoft.com/office/drawing/2014/main" id="{E9D30F08-CA0C-4481-B68C-A6010ECA5571}"/>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15" name="Line 80">
                <a:extLst>
                  <a:ext uri="{FF2B5EF4-FFF2-40B4-BE49-F238E27FC236}">
                    <a16:creationId xmlns:a16="http://schemas.microsoft.com/office/drawing/2014/main" id="{60468DB1-6422-4ED9-9807-6D48CA6AAAF4}"/>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spTree>
    <p:extLst>
      <p:ext uri="{BB962C8B-B14F-4D97-AF65-F5344CB8AC3E}">
        <p14:creationId xmlns:p14="http://schemas.microsoft.com/office/powerpoint/2010/main" val="1329215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FC86E-B2CB-475A-9678-2BCAF97FF9BB}"/>
              </a:ext>
            </a:extLst>
          </p:cNvPr>
          <p:cNvSpPr>
            <a:spLocks noGrp="1"/>
          </p:cNvSpPr>
          <p:nvPr>
            <p:ph type="title"/>
          </p:nvPr>
        </p:nvSpPr>
        <p:spPr/>
        <p:txBody>
          <a:bodyPr/>
          <a:lstStyle/>
          <a:p>
            <a:r>
              <a:rPr lang="en-US" dirty="0"/>
              <a:t>What is a Cluster-State?</a:t>
            </a:r>
          </a:p>
        </p:txBody>
      </p:sp>
      <p:grpSp>
        <p:nvGrpSpPr>
          <p:cNvPr id="107" name="Group 2">
            <a:extLst>
              <a:ext uri="{FF2B5EF4-FFF2-40B4-BE49-F238E27FC236}">
                <a16:creationId xmlns:a16="http://schemas.microsoft.com/office/drawing/2014/main" id="{73031768-FC1E-4798-8473-2C043C720151}"/>
              </a:ext>
            </a:extLst>
          </p:cNvPr>
          <p:cNvGrpSpPr>
            <a:grpSpLocks/>
          </p:cNvGrpSpPr>
          <p:nvPr/>
        </p:nvGrpSpPr>
        <p:grpSpPr bwMode="auto">
          <a:xfrm>
            <a:off x="4772025" y="5580062"/>
            <a:ext cx="2082800" cy="1049338"/>
            <a:chOff x="3006" y="1642"/>
            <a:chExt cx="1312" cy="661"/>
          </a:xfrm>
        </p:grpSpPr>
        <p:graphicFrame>
          <p:nvGraphicFramePr>
            <p:cNvPr id="108" name="Object 3">
              <a:extLst>
                <a:ext uri="{FF2B5EF4-FFF2-40B4-BE49-F238E27FC236}">
                  <a16:creationId xmlns:a16="http://schemas.microsoft.com/office/drawing/2014/main" id="{4980313E-A8A5-4095-86C0-CD67C62A722F}"/>
                </a:ext>
              </a:extLst>
            </p:cNvPr>
            <p:cNvGraphicFramePr>
              <a:graphicFrameLocks noChangeAspect="1"/>
            </p:cNvGraphicFramePr>
            <p:nvPr/>
          </p:nvGraphicFramePr>
          <p:xfrm>
            <a:off x="3006" y="1642"/>
            <a:ext cx="1312" cy="298"/>
          </p:xfrm>
          <a:graphic>
            <a:graphicData uri="http://schemas.openxmlformats.org/presentationml/2006/ole">
              <mc:AlternateContent xmlns:mc="http://schemas.openxmlformats.org/markup-compatibility/2006">
                <mc:Choice xmlns:v="urn:schemas-microsoft-com:vml" Requires="v">
                  <p:oleObj spid="_x0000_s2134" name="Equation" r:id="rId3" imgW="1117440" imgH="253800" progId="Equation.3">
                    <p:embed/>
                  </p:oleObj>
                </mc:Choice>
                <mc:Fallback>
                  <p:oleObj name="Equation" r:id="rId3" imgW="1117440" imgH="253800" progId="Equation.3">
                    <p:embed/>
                    <p:pic>
                      <p:nvPicPr>
                        <p:cNvPr id="4099"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06" y="1642"/>
                          <a:ext cx="1312" cy="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9" name="Object 4">
              <a:extLst>
                <a:ext uri="{FF2B5EF4-FFF2-40B4-BE49-F238E27FC236}">
                  <a16:creationId xmlns:a16="http://schemas.microsoft.com/office/drawing/2014/main" id="{F896D5CC-6CF8-4EC1-8EF2-7687D8FC260C}"/>
                </a:ext>
              </a:extLst>
            </p:cNvPr>
            <p:cNvGraphicFramePr>
              <a:graphicFrameLocks noChangeAspect="1"/>
            </p:cNvGraphicFramePr>
            <p:nvPr/>
          </p:nvGraphicFramePr>
          <p:xfrm>
            <a:off x="3014" y="2002"/>
            <a:ext cx="1296" cy="301"/>
          </p:xfrm>
          <a:graphic>
            <a:graphicData uri="http://schemas.openxmlformats.org/presentationml/2006/ole">
              <mc:AlternateContent xmlns:mc="http://schemas.openxmlformats.org/markup-compatibility/2006">
                <mc:Choice xmlns:v="urn:schemas-microsoft-com:vml" Requires="v">
                  <p:oleObj spid="_x0000_s2135" name="Equation" r:id="rId5" imgW="1091880" imgH="253800" progId="Equation.3">
                    <p:embed/>
                  </p:oleObj>
                </mc:Choice>
                <mc:Fallback>
                  <p:oleObj name="Equation" r:id="rId5" imgW="1091880" imgH="253800" progId="Equation.3">
                    <p:embed/>
                    <p:pic>
                      <p:nvPicPr>
                        <p:cNvPr id="410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14" y="2002"/>
                          <a:ext cx="1296" cy="30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0" name="Text Box 5">
              <a:extLst>
                <a:ext uri="{FF2B5EF4-FFF2-40B4-BE49-F238E27FC236}">
                  <a16:creationId xmlns:a16="http://schemas.microsoft.com/office/drawing/2014/main" id="{F42F5218-6A9F-499D-8DE3-BDFF5C1BB18D}"/>
                </a:ext>
              </a:extLst>
            </p:cNvPr>
            <p:cNvSpPr txBox="1">
              <a:spLocks noChangeArrowheads="1"/>
            </p:cNvSpPr>
            <p:nvPr/>
          </p:nvSpPr>
          <p:spPr bwMode="auto">
            <a:xfrm>
              <a:off x="3470" y="1833"/>
              <a:ext cx="384" cy="231"/>
            </a:xfrm>
            <a:prstGeom prst="rect">
              <a:avLst/>
            </a:prstGeom>
            <a:noFill/>
            <a:ln w="9525">
              <a:noFill/>
              <a:miter lim="800000"/>
              <a:headEnd/>
              <a:tailEnd/>
            </a:ln>
            <a:effec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dirty="0">
                  <a:ln>
                    <a:noFill/>
                  </a:ln>
                  <a:solidFill>
                    <a:srgbClr val="000000"/>
                  </a:solidFill>
                  <a:effectLst/>
                  <a:uLnTx/>
                  <a:uFillTx/>
                  <a:cs typeface="Arial" charset="0"/>
                </a:rPr>
                <a:t>or</a:t>
              </a:r>
            </a:p>
          </p:txBody>
        </p:sp>
      </p:grpSp>
      <p:sp>
        <p:nvSpPr>
          <p:cNvPr id="111" name="Text Box 6">
            <a:extLst>
              <a:ext uri="{FF2B5EF4-FFF2-40B4-BE49-F238E27FC236}">
                <a16:creationId xmlns:a16="http://schemas.microsoft.com/office/drawing/2014/main" id="{4200C0B2-8A24-4FB6-8052-FE73A4DABA0A}"/>
              </a:ext>
            </a:extLst>
          </p:cNvPr>
          <p:cNvSpPr txBox="1">
            <a:spLocks noChangeArrowheads="1"/>
          </p:cNvSpPr>
          <p:nvPr/>
        </p:nvSpPr>
        <p:spPr bwMode="auto">
          <a:xfrm>
            <a:off x="4572000" y="3905821"/>
            <a:ext cx="4495800" cy="646331"/>
          </a:xfrm>
          <a:prstGeom prst="rect">
            <a:avLst/>
          </a:prstGeom>
          <a:noFill/>
          <a:ln w="9525">
            <a:noFill/>
            <a:miter lim="800000"/>
            <a:headEnd/>
            <a:tailEnd/>
          </a:ln>
          <a:effectLst/>
        </p:spPr>
        <p:txBody>
          <a:bodyPr wrap="square">
            <a:spAutoFit/>
          </a:bodyPr>
          <a:lstStyle/>
          <a:p>
            <a:pPr algn="ctr" fontAlgn="base">
              <a:spcBef>
                <a:spcPct val="50000"/>
              </a:spcBef>
              <a:spcAft>
                <a:spcPct val="0"/>
              </a:spcAft>
            </a:pPr>
            <a:r>
              <a:rPr lang="en-US" b="1" dirty="0">
                <a:solidFill>
                  <a:schemeClr val="accent4"/>
                </a:solidFill>
                <a:cs typeface="Arial" charset="0"/>
              </a:rPr>
              <a:t>Persistency</a:t>
            </a:r>
            <a:r>
              <a:rPr lang="en-US" dirty="0">
                <a:solidFill>
                  <a:schemeClr val="accent4"/>
                </a:solidFill>
                <a:cs typeface="Arial" charset="0"/>
              </a:rPr>
              <a:t>: Number of measurements needed to </a:t>
            </a:r>
            <a:r>
              <a:rPr lang="en-US" dirty="0" err="1">
                <a:solidFill>
                  <a:schemeClr val="accent4"/>
                </a:solidFill>
                <a:cs typeface="Arial" charset="0"/>
              </a:rPr>
              <a:t>dis</a:t>
            </a:r>
            <a:r>
              <a:rPr lang="en-US" dirty="0">
                <a:solidFill>
                  <a:schemeClr val="accent4"/>
                </a:solidFill>
                <a:cs typeface="Arial" charset="0"/>
              </a:rPr>
              <a:t>-entangle state</a:t>
            </a:r>
          </a:p>
        </p:txBody>
      </p:sp>
      <p:graphicFrame>
        <p:nvGraphicFramePr>
          <p:cNvPr id="112" name="Object 8">
            <a:extLst>
              <a:ext uri="{FF2B5EF4-FFF2-40B4-BE49-F238E27FC236}">
                <a16:creationId xmlns:a16="http://schemas.microsoft.com/office/drawing/2014/main" id="{13A98538-109A-4BE0-B152-EB720B67908C}"/>
              </a:ext>
            </a:extLst>
          </p:cNvPr>
          <p:cNvGraphicFramePr>
            <a:graphicFrameLocks noChangeAspect="1"/>
          </p:cNvGraphicFramePr>
          <p:nvPr>
            <p:extLst>
              <p:ext uri="{D42A27DB-BD31-4B8C-83A1-F6EECF244321}">
                <p14:modId xmlns:p14="http://schemas.microsoft.com/office/powerpoint/2010/main" val="1944875156"/>
              </p:ext>
            </p:extLst>
          </p:nvPr>
        </p:nvGraphicFramePr>
        <p:xfrm>
          <a:off x="503832" y="4846634"/>
          <a:ext cx="3200400" cy="717550"/>
        </p:xfrm>
        <a:graphic>
          <a:graphicData uri="http://schemas.openxmlformats.org/presentationml/2006/ole">
            <mc:AlternateContent xmlns:mc="http://schemas.openxmlformats.org/markup-compatibility/2006">
              <mc:Choice xmlns:v="urn:schemas-microsoft-com:vml" Requires="v">
                <p:oleObj spid="_x0000_s2136" name="Equation" r:id="rId7" imgW="1866600" imgH="419040" progId="Equation.3">
                  <p:embed/>
                </p:oleObj>
              </mc:Choice>
              <mc:Fallback>
                <p:oleObj name="Equation" r:id="rId7" imgW="1866600" imgH="419040" progId="Equation.3">
                  <p:embed/>
                  <p:pic>
                    <p:nvPicPr>
                      <p:cNvPr id="4104" name="Object 8"/>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03832" y="4846634"/>
                        <a:ext cx="3200400" cy="717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3" name="Object 9">
            <a:extLst>
              <a:ext uri="{FF2B5EF4-FFF2-40B4-BE49-F238E27FC236}">
                <a16:creationId xmlns:a16="http://schemas.microsoft.com/office/drawing/2014/main" id="{82365CAE-2A02-447A-B061-6D269C471F2B}"/>
              </a:ext>
            </a:extLst>
          </p:cNvPr>
          <p:cNvGraphicFramePr>
            <a:graphicFrameLocks noChangeAspect="1"/>
          </p:cNvGraphicFramePr>
          <p:nvPr/>
        </p:nvGraphicFramePr>
        <p:xfrm>
          <a:off x="4768850" y="4954584"/>
          <a:ext cx="793750" cy="452438"/>
        </p:xfrm>
        <a:graphic>
          <a:graphicData uri="http://schemas.openxmlformats.org/presentationml/2006/ole">
            <mc:AlternateContent xmlns:mc="http://schemas.openxmlformats.org/markup-compatibility/2006">
              <mc:Choice xmlns:v="urn:schemas-microsoft-com:vml" Requires="v">
                <p:oleObj spid="_x0000_s2137" name="Equation" r:id="rId9" imgW="444240" imgH="253800" progId="Equation.3">
                  <p:embed/>
                </p:oleObj>
              </mc:Choice>
              <mc:Fallback>
                <p:oleObj name="Equation" r:id="rId9" imgW="444240" imgH="253800" progId="Equation.3">
                  <p:embed/>
                  <p:pic>
                    <p:nvPicPr>
                      <p:cNvPr id="4105" name="Object 9"/>
                      <p:cNvPicPr>
                        <a:picLocks noGrp="1"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68850" y="4954584"/>
                        <a:ext cx="79375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4" name="Object 10">
            <a:extLst>
              <a:ext uri="{FF2B5EF4-FFF2-40B4-BE49-F238E27FC236}">
                <a16:creationId xmlns:a16="http://schemas.microsoft.com/office/drawing/2014/main" id="{0B785E78-2F2F-4970-B307-BC0BD20DA947}"/>
              </a:ext>
            </a:extLst>
          </p:cNvPr>
          <p:cNvGraphicFramePr>
            <a:graphicFrameLocks noChangeAspect="1"/>
          </p:cNvGraphicFramePr>
          <p:nvPr/>
        </p:nvGraphicFramePr>
        <p:xfrm>
          <a:off x="6127750" y="4949822"/>
          <a:ext cx="762000" cy="461962"/>
        </p:xfrm>
        <a:graphic>
          <a:graphicData uri="http://schemas.openxmlformats.org/presentationml/2006/ole">
            <mc:AlternateContent xmlns:mc="http://schemas.openxmlformats.org/markup-compatibility/2006">
              <mc:Choice xmlns:v="urn:schemas-microsoft-com:vml" Requires="v">
                <p:oleObj spid="_x0000_s2138" name="Equation" r:id="rId11" imgW="419040" imgH="253800" progId="Equation.3">
                  <p:embed/>
                </p:oleObj>
              </mc:Choice>
              <mc:Fallback>
                <p:oleObj name="Equation" r:id="rId11" imgW="419040" imgH="253800" progId="Equation.3">
                  <p:embed/>
                  <p:pic>
                    <p:nvPicPr>
                      <p:cNvPr id="4106" name="Object 10"/>
                      <p:cNvPicPr>
                        <a:picLocks noGrp="1"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27750" y="4949822"/>
                        <a:ext cx="7620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5" name="Text Box 13">
            <a:extLst>
              <a:ext uri="{FF2B5EF4-FFF2-40B4-BE49-F238E27FC236}">
                <a16:creationId xmlns:a16="http://schemas.microsoft.com/office/drawing/2014/main" id="{717288AE-D5E7-4CDE-9FB2-CC630F297C73}"/>
              </a:ext>
            </a:extLst>
          </p:cNvPr>
          <p:cNvSpPr txBox="1">
            <a:spLocks noChangeArrowheads="1"/>
          </p:cNvSpPr>
          <p:nvPr/>
        </p:nvSpPr>
        <p:spPr bwMode="auto">
          <a:xfrm>
            <a:off x="4114800" y="4573584"/>
            <a:ext cx="3451225" cy="366713"/>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u="sng" dirty="0">
                <a:solidFill>
                  <a:schemeClr val="tx2"/>
                </a:solidFill>
                <a:cs typeface="Arial" charset="0"/>
              </a:rPr>
              <a:t>z-measurement on first qubit</a:t>
            </a:r>
          </a:p>
        </p:txBody>
      </p:sp>
      <p:sp>
        <p:nvSpPr>
          <p:cNvPr id="116" name="Text Box 14">
            <a:extLst>
              <a:ext uri="{FF2B5EF4-FFF2-40B4-BE49-F238E27FC236}">
                <a16:creationId xmlns:a16="http://schemas.microsoft.com/office/drawing/2014/main" id="{18D78C12-7157-4855-8C15-0850F81873E0}"/>
              </a:ext>
            </a:extLst>
          </p:cNvPr>
          <p:cNvSpPr txBox="1">
            <a:spLocks noChangeArrowheads="1"/>
          </p:cNvSpPr>
          <p:nvPr/>
        </p:nvSpPr>
        <p:spPr bwMode="auto">
          <a:xfrm>
            <a:off x="656232" y="4573584"/>
            <a:ext cx="2514600" cy="366713"/>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u="sng" dirty="0">
                <a:solidFill>
                  <a:schemeClr val="tx2"/>
                </a:solidFill>
                <a:cs typeface="Arial" charset="0"/>
              </a:rPr>
              <a:t>n = 4 state</a:t>
            </a:r>
          </a:p>
        </p:txBody>
      </p:sp>
      <p:sp>
        <p:nvSpPr>
          <p:cNvPr id="117" name="Text Box 15">
            <a:extLst>
              <a:ext uri="{FF2B5EF4-FFF2-40B4-BE49-F238E27FC236}">
                <a16:creationId xmlns:a16="http://schemas.microsoft.com/office/drawing/2014/main" id="{0845767B-584F-4EF1-A911-7C2F6074D7FE}"/>
              </a:ext>
            </a:extLst>
          </p:cNvPr>
          <p:cNvSpPr txBox="1">
            <a:spLocks noChangeArrowheads="1"/>
          </p:cNvSpPr>
          <p:nvPr/>
        </p:nvSpPr>
        <p:spPr bwMode="auto">
          <a:xfrm>
            <a:off x="7391400" y="4573584"/>
            <a:ext cx="1676400" cy="366713"/>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u="sng" dirty="0">
                <a:solidFill>
                  <a:schemeClr val="tx2"/>
                </a:solidFill>
                <a:cs typeface="Arial" charset="0"/>
              </a:rPr>
              <a:t>persistency</a:t>
            </a:r>
          </a:p>
        </p:txBody>
      </p:sp>
      <p:graphicFrame>
        <p:nvGraphicFramePr>
          <p:cNvPr id="118" name="Object 16">
            <a:extLst>
              <a:ext uri="{FF2B5EF4-FFF2-40B4-BE49-F238E27FC236}">
                <a16:creationId xmlns:a16="http://schemas.microsoft.com/office/drawing/2014/main" id="{383B1861-26B4-4DE5-8080-40A77A18D517}"/>
              </a:ext>
            </a:extLst>
          </p:cNvPr>
          <p:cNvGraphicFramePr>
            <a:graphicFrameLocks noChangeAspect="1"/>
          </p:cNvGraphicFramePr>
          <p:nvPr>
            <p:extLst>
              <p:ext uri="{D42A27DB-BD31-4B8C-83A1-F6EECF244321}">
                <p14:modId xmlns:p14="http://schemas.microsoft.com/office/powerpoint/2010/main" val="3877237959"/>
              </p:ext>
            </p:extLst>
          </p:nvPr>
        </p:nvGraphicFramePr>
        <p:xfrm>
          <a:off x="199032" y="5865809"/>
          <a:ext cx="4343400" cy="463550"/>
        </p:xfrm>
        <a:graphic>
          <a:graphicData uri="http://schemas.openxmlformats.org/presentationml/2006/ole">
            <mc:AlternateContent xmlns:mc="http://schemas.openxmlformats.org/markup-compatibility/2006">
              <mc:Choice xmlns:v="urn:schemas-microsoft-com:vml" Requires="v">
                <p:oleObj spid="_x0000_s2139" name="Equation" r:id="rId13" imgW="2374560" imgH="253800" progId="Equation.3">
                  <p:embed/>
                </p:oleObj>
              </mc:Choice>
              <mc:Fallback>
                <p:oleObj name="Equation" r:id="rId13" imgW="2374560" imgH="253800" progId="Equation.3">
                  <p:embed/>
                  <p:pic>
                    <p:nvPicPr>
                      <p:cNvPr id="4112" name="Object 16"/>
                      <p:cNvPicPr>
                        <a:picLocks noGrp="1"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99032" y="5865809"/>
                        <a:ext cx="4343400"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9" name="Text Box 17">
            <a:extLst>
              <a:ext uri="{FF2B5EF4-FFF2-40B4-BE49-F238E27FC236}">
                <a16:creationId xmlns:a16="http://schemas.microsoft.com/office/drawing/2014/main" id="{52C7CB89-D8DC-4132-BE36-35A31A2BA89D}"/>
              </a:ext>
            </a:extLst>
          </p:cNvPr>
          <p:cNvSpPr txBox="1">
            <a:spLocks noChangeArrowheads="1"/>
          </p:cNvSpPr>
          <p:nvPr/>
        </p:nvSpPr>
        <p:spPr bwMode="auto">
          <a:xfrm>
            <a:off x="5518150" y="4997447"/>
            <a:ext cx="609600" cy="366712"/>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a:solidFill>
                  <a:srgbClr val="000000"/>
                </a:solidFill>
                <a:cs typeface="Arial" charset="0"/>
              </a:rPr>
              <a:t>or</a:t>
            </a:r>
          </a:p>
        </p:txBody>
      </p:sp>
      <p:sp>
        <p:nvSpPr>
          <p:cNvPr id="120" name="Text Box 18">
            <a:extLst>
              <a:ext uri="{FF2B5EF4-FFF2-40B4-BE49-F238E27FC236}">
                <a16:creationId xmlns:a16="http://schemas.microsoft.com/office/drawing/2014/main" id="{5050A1FF-8D30-458E-8F97-EFC6D02DD82E}"/>
              </a:ext>
            </a:extLst>
          </p:cNvPr>
          <p:cNvSpPr txBox="1">
            <a:spLocks noChangeArrowheads="1"/>
          </p:cNvSpPr>
          <p:nvPr/>
        </p:nvSpPr>
        <p:spPr bwMode="auto">
          <a:xfrm>
            <a:off x="7848600" y="4938709"/>
            <a:ext cx="609600" cy="39687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sz="2000">
                <a:solidFill>
                  <a:srgbClr val="000000"/>
                </a:solidFill>
                <a:cs typeface="Arial" charset="0"/>
              </a:rPr>
              <a:t>1</a:t>
            </a:r>
          </a:p>
        </p:txBody>
      </p:sp>
      <p:sp>
        <p:nvSpPr>
          <p:cNvPr id="121" name="Text Box 19">
            <a:extLst>
              <a:ext uri="{FF2B5EF4-FFF2-40B4-BE49-F238E27FC236}">
                <a16:creationId xmlns:a16="http://schemas.microsoft.com/office/drawing/2014/main" id="{77B60C75-9CF0-4ACE-8940-05DCF9DA87EE}"/>
              </a:ext>
            </a:extLst>
          </p:cNvPr>
          <p:cNvSpPr txBox="1">
            <a:spLocks noChangeArrowheads="1"/>
          </p:cNvSpPr>
          <p:nvPr/>
        </p:nvSpPr>
        <p:spPr bwMode="auto">
          <a:xfrm>
            <a:off x="7543800" y="5913434"/>
            <a:ext cx="1219200" cy="366713"/>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a:solidFill>
                  <a:srgbClr val="000000"/>
                </a:solidFill>
                <a:cs typeface="Arial" charset="0"/>
              </a:rPr>
              <a:t>n/2</a:t>
            </a:r>
          </a:p>
        </p:txBody>
      </p:sp>
      <p:sp>
        <p:nvSpPr>
          <p:cNvPr id="123" name="Line 35">
            <a:extLst>
              <a:ext uri="{FF2B5EF4-FFF2-40B4-BE49-F238E27FC236}">
                <a16:creationId xmlns:a16="http://schemas.microsoft.com/office/drawing/2014/main" id="{F48C8753-B6B5-42AB-A748-FD90C687392A}"/>
              </a:ext>
            </a:extLst>
          </p:cNvPr>
          <p:cNvSpPr>
            <a:spLocks noChangeShapeType="1"/>
          </p:cNvSpPr>
          <p:nvPr/>
        </p:nvSpPr>
        <p:spPr bwMode="auto">
          <a:xfrm>
            <a:off x="4045432" y="2006464"/>
            <a:ext cx="1517168" cy="502448"/>
          </a:xfrm>
          <a:prstGeom prst="line">
            <a:avLst/>
          </a:prstGeom>
          <a:noFill/>
          <a:ln w="9525">
            <a:solidFill>
              <a:srgbClr val="000000"/>
            </a:solidFill>
            <a:round/>
            <a:headEnd type="triangle" w="lg" len="lg"/>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24" name="Text Box 37">
            <a:extLst>
              <a:ext uri="{FF2B5EF4-FFF2-40B4-BE49-F238E27FC236}">
                <a16:creationId xmlns:a16="http://schemas.microsoft.com/office/drawing/2014/main" id="{7BFE2111-1A7E-43BA-A0B7-CF2B4ED0D70C}"/>
              </a:ext>
            </a:extLst>
          </p:cNvPr>
          <p:cNvSpPr txBox="1">
            <a:spLocks noChangeArrowheads="1"/>
          </p:cNvSpPr>
          <p:nvPr/>
        </p:nvSpPr>
        <p:spPr bwMode="auto">
          <a:xfrm>
            <a:off x="329824" y="1959637"/>
            <a:ext cx="2057400" cy="70167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sz="2000" dirty="0">
                <a:solidFill>
                  <a:srgbClr val="000000"/>
                </a:solidFill>
                <a:cs typeface="Arial" charset="0"/>
              </a:rPr>
              <a:t>Vertices are physical “qubits”</a:t>
            </a:r>
          </a:p>
        </p:txBody>
      </p:sp>
      <p:sp>
        <p:nvSpPr>
          <p:cNvPr id="125" name="Text Box 39">
            <a:extLst>
              <a:ext uri="{FF2B5EF4-FFF2-40B4-BE49-F238E27FC236}">
                <a16:creationId xmlns:a16="http://schemas.microsoft.com/office/drawing/2014/main" id="{FBAEF755-C971-4D02-AF52-FC94463C3981}"/>
              </a:ext>
            </a:extLst>
          </p:cNvPr>
          <p:cNvSpPr txBox="1">
            <a:spLocks noChangeArrowheads="1"/>
          </p:cNvSpPr>
          <p:nvPr/>
        </p:nvSpPr>
        <p:spPr bwMode="auto">
          <a:xfrm>
            <a:off x="5181600" y="2035837"/>
            <a:ext cx="3657600" cy="100647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sz="2000" dirty="0">
                <a:solidFill>
                  <a:srgbClr val="000000"/>
                </a:solidFill>
                <a:cs typeface="Arial" charset="0"/>
              </a:rPr>
              <a:t>Edges represent the presence of entanglement between connecting “qubits”</a:t>
            </a:r>
          </a:p>
        </p:txBody>
      </p:sp>
      <p:sp>
        <p:nvSpPr>
          <p:cNvPr id="127" name="TextBox 126">
            <a:extLst>
              <a:ext uri="{FF2B5EF4-FFF2-40B4-BE49-F238E27FC236}">
                <a16:creationId xmlns:a16="http://schemas.microsoft.com/office/drawing/2014/main" id="{1D93AE27-B792-4E92-9673-916A0655B96B}"/>
              </a:ext>
            </a:extLst>
          </p:cNvPr>
          <p:cNvSpPr txBox="1"/>
          <p:nvPr/>
        </p:nvSpPr>
        <p:spPr>
          <a:xfrm>
            <a:off x="381000" y="3480069"/>
            <a:ext cx="8458200" cy="400110"/>
          </a:xfrm>
          <a:prstGeom prst="rect">
            <a:avLst/>
          </a:prstGeom>
          <a:noFill/>
        </p:spPr>
        <p:txBody>
          <a:bodyPr wrap="square" rtlCol="0">
            <a:spAutoFit/>
          </a:bodyPr>
          <a:lstStyle/>
          <a:p>
            <a:pPr fontAlgn="base">
              <a:spcBef>
                <a:spcPct val="0"/>
              </a:spcBef>
              <a:spcAft>
                <a:spcPct val="0"/>
              </a:spcAft>
            </a:pPr>
            <a:r>
              <a:rPr lang="en-US" sz="2000" dirty="0">
                <a:solidFill>
                  <a:srgbClr val="000000"/>
                </a:solidFill>
                <a:cs typeface="Arial" charset="0"/>
              </a:rPr>
              <a:t>Cluster states exhibit a </a:t>
            </a:r>
            <a:r>
              <a:rPr lang="en-US" sz="2000" b="1" dirty="0">
                <a:solidFill>
                  <a:schemeClr val="accent4"/>
                </a:solidFill>
                <a:cs typeface="Arial" charset="0"/>
              </a:rPr>
              <a:t>persistent</a:t>
            </a:r>
            <a:r>
              <a:rPr lang="en-US" sz="2000" dirty="0">
                <a:solidFill>
                  <a:srgbClr val="000000"/>
                </a:solidFill>
                <a:cs typeface="Arial" charset="0"/>
              </a:rPr>
              <a:t> type of entanglement…</a:t>
            </a:r>
          </a:p>
        </p:txBody>
      </p:sp>
      <p:grpSp>
        <p:nvGrpSpPr>
          <p:cNvPr id="128" name="Group 127">
            <a:extLst>
              <a:ext uri="{FF2B5EF4-FFF2-40B4-BE49-F238E27FC236}">
                <a16:creationId xmlns:a16="http://schemas.microsoft.com/office/drawing/2014/main" id="{31FF33EE-1B2E-4A46-A8F3-0431C8A341A9}"/>
              </a:ext>
            </a:extLst>
          </p:cNvPr>
          <p:cNvGrpSpPr/>
          <p:nvPr/>
        </p:nvGrpSpPr>
        <p:grpSpPr>
          <a:xfrm>
            <a:off x="1756016" y="1468306"/>
            <a:ext cx="3123407" cy="1879600"/>
            <a:chOff x="1524000" y="1550194"/>
            <a:chExt cx="3123407" cy="1879600"/>
          </a:xfrm>
        </p:grpSpPr>
        <p:sp>
          <p:nvSpPr>
            <p:cNvPr id="129" name="Oval 6">
              <a:extLst>
                <a:ext uri="{FF2B5EF4-FFF2-40B4-BE49-F238E27FC236}">
                  <a16:creationId xmlns:a16="http://schemas.microsoft.com/office/drawing/2014/main" id="{8C3D65CF-A48D-4C16-9F05-542405E0C9B1}"/>
                </a:ext>
              </a:extLst>
            </p:cNvPr>
            <p:cNvSpPr>
              <a:spLocks noChangeArrowheads="1"/>
            </p:cNvSpPr>
            <p:nvPr/>
          </p:nvSpPr>
          <p:spPr bwMode="auto">
            <a:xfrm rot="16200000">
              <a:off x="2897188" y="23018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0" name="Oval 7">
              <a:extLst>
                <a:ext uri="{FF2B5EF4-FFF2-40B4-BE49-F238E27FC236}">
                  <a16:creationId xmlns:a16="http://schemas.microsoft.com/office/drawing/2014/main" id="{D8A405F5-E55A-4FCB-95DD-ADAC15DD086B}"/>
                </a:ext>
              </a:extLst>
            </p:cNvPr>
            <p:cNvSpPr>
              <a:spLocks noChangeArrowheads="1"/>
            </p:cNvSpPr>
            <p:nvPr/>
          </p:nvSpPr>
          <p:spPr bwMode="auto">
            <a:xfrm rot="16200000">
              <a:off x="2897188" y="1549400"/>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1" name="Oval 8">
              <a:extLst>
                <a:ext uri="{FF2B5EF4-FFF2-40B4-BE49-F238E27FC236}">
                  <a16:creationId xmlns:a16="http://schemas.microsoft.com/office/drawing/2014/main" id="{1A46F64D-1D28-495A-921D-532A754F6979}"/>
                </a:ext>
              </a:extLst>
            </p:cNvPr>
            <p:cNvSpPr>
              <a:spLocks noChangeArrowheads="1"/>
            </p:cNvSpPr>
            <p:nvPr/>
          </p:nvSpPr>
          <p:spPr bwMode="auto">
            <a:xfrm rot="16200000">
              <a:off x="3582988" y="1549400"/>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2" name="Line 10">
              <a:extLst>
                <a:ext uri="{FF2B5EF4-FFF2-40B4-BE49-F238E27FC236}">
                  <a16:creationId xmlns:a16="http://schemas.microsoft.com/office/drawing/2014/main" id="{A8D6B9FD-418C-448A-99EE-11755CF17A83}"/>
                </a:ext>
              </a:extLst>
            </p:cNvPr>
            <p:cNvSpPr>
              <a:spLocks noChangeShapeType="1"/>
            </p:cNvSpPr>
            <p:nvPr/>
          </p:nvSpPr>
          <p:spPr bwMode="auto">
            <a:xfrm rot="16200000" flipV="1">
              <a:off x="2743200" y="1585913"/>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3" name="Line 11">
              <a:extLst>
                <a:ext uri="{FF2B5EF4-FFF2-40B4-BE49-F238E27FC236}">
                  <a16:creationId xmlns:a16="http://schemas.microsoft.com/office/drawing/2014/main" id="{018DBBF3-7A1A-4304-A018-1CA6017B0315}"/>
                </a:ext>
              </a:extLst>
            </p:cNvPr>
            <p:cNvSpPr>
              <a:spLocks noChangeShapeType="1"/>
            </p:cNvSpPr>
            <p:nvPr/>
          </p:nvSpPr>
          <p:spPr bwMode="auto">
            <a:xfrm rot="16200000" flipV="1">
              <a:off x="4114800" y="1585913"/>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4" name="Oval 12">
              <a:extLst>
                <a:ext uri="{FF2B5EF4-FFF2-40B4-BE49-F238E27FC236}">
                  <a16:creationId xmlns:a16="http://schemas.microsoft.com/office/drawing/2014/main" id="{3ADF40CB-B36D-400C-B3AF-E493BC0B4393}"/>
                </a:ext>
              </a:extLst>
            </p:cNvPr>
            <p:cNvSpPr>
              <a:spLocks noChangeArrowheads="1"/>
            </p:cNvSpPr>
            <p:nvPr/>
          </p:nvSpPr>
          <p:spPr bwMode="auto">
            <a:xfrm rot="16200000">
              <a:off x="2212975" y="1547813"/>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5" name="Oval 13">
              <a:extLst>
                <a:ext uri="{FF2B5EF4-FFF2-40B4-BE49-F238E27FC236}">
                  <a16:creationId xmlns:a16="http://schemas.microsoft.com/office/drawing/2014/main" id="{A2841419-D1C8-485A-B277-321B205D4199}"/>
                </a:ext>
              </a:extLst>
            </p:cNvPr>
            <p:cNvSpPr>
              <a:spLocks noChangeArrowheads="1"/>
            </p:cNvSpPr>
            <p:nvPr/>
          </p:nvSpPr>
          <p:spPr bwMode="auto">
            <a:xfrm rot="16200000">
              <a:off x="4268788" y="1549400"/>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6" name="Line 14">
              <a:extLst>
                <a:ext uri="{FF2B5EF4-FFF2-40B4-BE49-F238E27FC236}">
                  <a16:creationId xmlns:a16="http://schemas.microsoft.com/office/drawing/2014/main" id="{77C06A91-702F-4FEC-A089-EC797753FEC7}"/>
                </a:ext>
              </a:extLst>
            </p:cNvPr>
            <p:cNvSpPr>
              <a:spLocks noChangeShapeType="1"/>
            </p:cNvSpPr>
            <p:nvPr/>
          </p:nvSpPr>
          <p:spPr bwMode="auto">
            <a:xfrm rot="16200000" flipV="1">
              <a:off x="3429000" y="1585913"/>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7" name="Oval 15">
              <a:extLst>
                <a:ext uri="{FF2B5EF4-FFF2-40B4-BE49-F238E27FC236}">
                  <a16:creationId xmlns:a16="http://schemas.microsoft.com/office/drawing/2014/main" id="{00847B68-B432-4F32-9C68-DD02BDE152DD}"/>
                </a:ext>
              </a:extLst>
            </p:cNvPr>
            <p:cNvSpPr>
              <a:spLocks noChangeArrowheads="1"/>
            </p:cNvSpPr>
            <p:nvPr/>
          </p:nvSpPr>
          <p:spPr bwMode="auto">
            <a:xfrm rot="16200000" flipH="1" flipV="1">
              <a:off x="2897188" y="30511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8" name="Oval 16">
              <a:extLst>
                <a:ext uri="{FF2B5EF4-FFF2-40B4-BE49-F238E27FC236}">
                  <a16:creationId xmlns:a16="http://schemas.microsoft.com/office/drawing/2014/main" id="{2238C2BB-70EC-4198-8F63-85193D124B53}"/>
                </a:ext>
              </a:extLst>
            </p:cNvPr>
            <p:cNvSpPr>
              <a:spLocks noChangeArrowheads="1"/>
            </p:cNvSpPr>
            <p:nvPr/>
          </p:nvSpPr>
          <p:spPr bwMode="auto">
            <a:xfrm rot="16200000" flipH="1" flipV="1">
              <a:off x="2211388" y="30511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9" name="Line 17">
              <a:extLst>
                <a:ext uri="{FF2B5EF4-FFF2-40B4-BE49-F238E27FC236}">
                  <a16:creationId xmlns:a16="http://schemas.microsoft.com/office/drawing/2014/main" id="{6C8815F7-FD6B-495A-9F25-C224DF8A9215}"/>
                </a:ext>
              </a:extLst>
            </p:cNvPr>
            <p:cNvSpPr>
              <a:spLocks noChangeShapeType="1"/>
            </p:cNvSpPr>
            <p:nvPr/>
          </p:nvSpPr>
          <p:spPr bwMode="auto">
            <a:xfrm rot="16200000" flipH="1" flipV="1">
              <a:off x="2898775" y="2865438"/>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0" name="Line 18">
              <a:extLst>
                <a:ext uri="{FF2B5EF4-FFF2-40B4-BE49-F238E27FC236}">
                  <a16:creationId xmlns:a16="http://schemas.microsoft.com/office/drawing/2014/main" id="{C87E0178-4A40-479B-9513-869CD0DEED18}"/>
                </a:ext>
              </a:extLst>
            </p:cNvPr>
            <p:cNvSpPr>
              <a:spLocks noChangeShapeType="1"/>
            </p:cNvSpPr>
            <p:nvPr/>
          </p:nvSpPr>
          <p:spPr bwMode="auto">
            <a:xfrm rot="16200000" flipH="1">
              <a:off x="3429000" y="3089275"/>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1" name="Oval 19">
              <a:extLst>
                <a:ext uri="{FF2B5EF4-FFF2-40B4-BE49-F238E27FC236}">
                  <a16:creationId xmlns:a16="http://schemas.microsoft.com/office/drawing/2014/main" id="{63450A7C-D18B-4A7F-8669-0A7EEADFF9DB}"/>
                </a:ext>
              </a:extLst>
            </p:cNvPr>
            <p:cNvSpPr>
              <a:spLocks noChangeArrowheads="1"/>
            </p:cNvSpPr>
            <p:nvPr/>
          </p:nvSpPr>
          <p:spPr bwMode="auto">
            <a:xfrm rot="16200000" flipH="1" flipV="1">
              <a:off x="3582988" y="30511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2" name="Oval 20">
              <a:extLst>
                <a:ext uri="{FF2B5EF4-FFF2-40B4-BE49-F238E27FC236}">
                  <a16:creationId xmlns:a16="http://schemas.microsoft.com/office/drawing/2014/main" id="{D65E0A25-8375-4C56-AB1E-A7D43789A507}"/>
                </a:ext>
              </a:extLst>
            </p:cNvPr>
            <p:cNvSpPr>
              <a:spLocks noChangeArrowheads="1"/>
            </p:cNvSpPr>
            <p:nvPr/>
          </p:nvSpPr>
          <p:spPr bwMode="auto">
            <a:xfrm rot="16200000" flipH="1" flipV="1">
              <a:off x="4268788" y="30511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3" name="Line 21">
              <a:extLst>
                <a:ext uri="{FF2B5EF4-FFF2-40B4-BE49-F238E27FC236}">
                  <a16:creationId xmlns:a16="http://schemas.microsoft.com/office/drawing/2014/main" id="{33FD9CEB-C543-4E84-8442-541D2B747138}"/>
                </a:ext>
              </a:extLst>
            </p:cNvPr>
            <p:cNvSpPr>
              <a:spLocks noChangeShapeType="1"/>
            </p:cNvSpPr>
            <p:nvPr/>
          </p:nvSpPr>
          <p:spPr bwMode="auto">
            <a:xfrm rot="16200000" flipH="1">
              <a:off x="4114800" y="3089275"/>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4" name="Line 22">
              <a:extLst>
                <a:ext uri="{FF2B5EF4-FFF2-40B4-BE49-F238E27FC236}">
                  <a16:creationId xmlns:a16="http://schemas.microsoft.com/office/drawing/2014/main" id="{1A8A69B5-6EA2-4276-9BEF-E94A1909CCBE}"/>
                </a:ext>
              </a:extLst>
            </p:cNvPr>
            <p:cNvSpPr>
              <a:spLocks noChangeShapeType="1"/>
            </p:cNvSpPr>
            <p:nvPr/>
          </p:nvSpPr>
          <p:spPr bwMode="auto">
            <a:xfrm rot="16200000" flipH="1">
              <a:off x="2743200" y="3089275"/>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5" name="Oval 23">
              <a:extLst>
                <a:ext uri="{FF2B5EF4-FFF2-40B4-BE49-F238E27FC236}">
                  <a16:creationId xmlns:a16="http://schemas.microsoft.com/office/drawing/2014/main" id="{3C28864F-6ED8-4E44-9D32-6301764D43AB}"/>
                </a:ext>
              </a:extLst>
            </p:cNvPr>
            <p:cNvSpPr>
              <a:spLocks noChangeArrowheads="1"/>
            </p:cNvSpPr>
            <p:nvPr/>
          </p:nvSpPr>
          <p:spPr bwMode="auto">
            <a:xfrm rot="16200000">
              <a:off x="2211388" y="23018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6" name="Line 24">
              <a:extLst>
                <a:ext uri="{FF2B5EF4-FFF2-40B4-BE49-F238E27FC236}">
                  <a16:creationId xmlns:a16="http://schemas.microsoft.com/office/drawing/2014/main" id="{AE063F8F-3013-481A-91EF-53D3F26B6236}"/>
                </a:ext>
              </a:extLst>
            </p:cNvPr>
            <p:cNvSpPr>
              <a:spLocks noChangeShapeType="1"/>
            </p:cNvSpPr>
            <p:nvPr/>
          </p:nvSpPr>
          <p:spPr bwMode="auto">
            <a:xfrm rot="16200000">
              <a:off x="2212975" y="2117725"/>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7" name="Line 25">
              <a:extLst>
                <a:ext uri="{FF2B5EF4-FFF2-40B4-BE49-F238E27FC236}">
                  <a16:creationId xmlns:a16="http://schemas.microsoft.com/office/drawing/2014/main" id="{86586F25-67DB-4203-910D-4955209DFA05}"/>
                </a:ext>
              </a:extLst>
            </p:cNvPr>
            <p:cNvSpPr>
              <a:spLocks noChangeShapeType="1"/>
            </p:cNvSpPr>
            <p:nvPr/>
          </p:nvSpPr>
          <p:spPr bwMode="auto">
            <a:xfrm rot="16200000" flipH="1" flipV="1">
              <a:off x="2212975" y="2868613"/>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8" name="Oval 26">
              <a:extLst>
                <a:ext uri="{FF2B5EF4-FFF2-40B4-BE49-F238E27FC236}">
                  <a16:creationId xmlns:a16="http://schemas.microsoft.com/office/drawing/2014/main" id="{06117C2D-EDBF-4758-BE65-DED9D681BB63}"/>
                </a:ext>
              </a:extLst>
            </p:cNvPr>
            <p:cNvSpPr>
              <a:spLocks noChangeArrowheads="1"/>
            </p:cNvSpPr>
            <p:nvPr/>
          </p:nvSpPr>
          <p:spPr bwMode="auto">
            <a:xfrm rot="16200000">
              <a:off x="3582988" y="23018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9" name="Line 27">
              <a:extLst>
                <a:ext uri="{FF2B5EF4-FFF2-40B4-BE49-F238E27FC236}">
                  <a16:creationId xmlns:a16="http://schemas.microsoft.com/office/drawing/2014/main" id="{2AF934E3-032A-4D60-B28D-C5775974583D}"/>
                </a:ext>
              </a:extLst>
            </p:cNvPr>
            <p:cNvSpPr>
              <a:spLocks noChangeShapeType="1"/>
            </p:cNvSpPr>
            <p:nvPr/>
          </p:nvSpPr>
          <p:spPr bwMode="auto">
            <a:xfrm rot="16200000">
              <a:off x="3584575" y="2117725"/>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0" name="Line 28">
              <a:extLst>
                <a:ext uri="{FF2B5EF4-FFF2-40B4-BE49-F238E27FC236}">
                  <a16:creationId xmlns:a16="http://schemas.microsoft.com/office/drawing/2014/main" id="{FB017C7F-4BF6-4EF3-AE40-23D080AFDCF2}"/>
                </a:ext>
              </a:extLst>
            </p:cNvPr>
            <p:cNvSpPr>
              <a:spLocks noChangeShapeType="1"/>
            </p:cNvSpPr>
            <p:nvPr/>
          </p:nvSpPr>
          <p:spPr bwMode="auto">
            <a:xfrm rot="16200000" flipH="1" flipV="1">
              <a:off x="3584575" y="2868613"/>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1" name="Oval 29">
              <a:extLst>
                <a:ext uri="{FF2B5EF4-FFF2-40B4-BE49-F238E27FC236}">
                  <a16:creationId xmlns:a16="http://schemas.microsoft.com/office/drawing/2014/main" id="{D8AF1928-27A2-4520-9078-EF1A1DEC75F8}"/>
                </a:ext>
              </a:extLst>
            </p:cNvPr>
            <p:cNvSpPr>
              <a:spLocks noChangeArrowheads="1"/>
            </p:cNvSpPr>
            <p:nvPr/>
          </p:nvSpPr>
          <p:spPr bwMode="auto">
            <a:xfrm rot="16200000">
              <a:off x="4268788" y="2301875"/>
              <a:ext cx="376238" cy="38100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2" name="Line 30">
              <a:extLst>
                <a:ext uri="{FF2B5EF4-FFF2-40B4-BE49-F238E27FC236}">
                  <a16:creationId xmlns:a16="http://schemas.microsoft.com/office/drawing/2014/main" id="{ECD9EABA-3F53-4AC0-9C3E-353CBAA22792}"/>
                </a:ext>
              </a:extLst>
            </p:cNvPr>
            <p:cNvSpPr>
              <a:spLocks noChangeShapeType="1"/>
            </p:cNvSpPr>
            <p:nvPr/>
          </p:nvSpPr>
          <p:spPr bwMode="auto">
            <a:xfrm rot="16200000">
              <a:off x="4270375" y="2117725"/>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3" name="Line 31">
              <a:extLst>
                <a:ext uri="{FF2B5EF4-FFF2-40B4-BE49-F238E27FC236}">
                  <a16:creationId xmlns:a16="http://schemas.microsoft.com/office/drawing/2014/main" id="{FDE56344-A1BE-407A-8006-CD0AC130A888}"/>
                </a:ext>
              </a:extLst>
            </p:cNvPr>
            <p:cNvSpPr>
              <a:spLocks noChangeShapeType="1"/>
            </p:cNvSpPr>
            <p:nvPr/>
          </p:nvSpPr>
          <p:spPr bwMode="auto">
            <a:xfrm rot="16200000" flipH="1" flipV="1">
              <a:off x="4270375" y="2868613"/>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4" name="Line 32">
              <a:extLst>
                <a:ext uri="{FF2B5EF4-FFF2-40B4-BE49-F238E27FC236}">
                  <a16:creationId xmlns:a16="http://schemas.microsoft.com/office/drawing/2014/main" id="{1EBB8137-1C5C-413C-9625-A8AE34D649B8}"/>
                </a:ext>
              </a:extLst>
            </p:cNvPr>
            <p:cNvSpPr>
              <a:spLocks noChangeShapeType="1"/>
            </p:cNvSpPr>
            <p:nvPr/>
          </p:nvSpPr>
          <p:spPr bwMode="auto">
            <a:xfrm rot="16200000" flipH="1">
              <a:off x="4114800" y="2338388"/>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5" name="Line 33">
              <a:extLst>
                <a:ext uri="{FF2B5EF4-FFF2-40B4-BE49-F238E27FC236}">
                  <a16:creationId xmlns:a16="http://schemas.microsoft.com/office/drawing/2014/main" id="{380E22AB-B4C5-46A6-8508-B18D911B43FD}"/>
                </a:ext>
              </a:extLst>
            </p:cNvPr>
            <p:cNvSpPr>
              <a:spLocks noChangeShapeType="1"/>
            </p:cNvSpPr>
            <p:nvPr/>
          </p:nvSpPr>
          <p:spPr bwMode="auto">
            <a:xfrm rot="16200000" flipH="1">
              <a:off x="3429000" y="2338388"/>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6" name="Line 34">
              <a:extLst>
                <a:ext uri="{FF2B5EF4-FFF2-40B4-BE49-F238E27FC236}">
                  <a16:creationId xmlns:a16="http://schemas.microsoft.com/office/drawing/2014/main" id="{DF6DAC5A-3992-4F6E-8425-86D5DD9492A2}"/>
                </a:ext>
              </a:extLst>
            </p:cNvPr>
            <p:cNvSpPr>
              <a:spLocks noChangeShapeType="1"/>
            </p:cNvSpPr>
            <p:nvPr/>
          </p:nvSpPr>
          <p:spPr bwMode="auto">
            <a:xfrm rot="16200000" flipH="1">
              <a:off x="2743200" y="2338388"/>
              <a:ext cx="0" cy="30480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7" name="Line 36">
              <a:extLst>
                <a:ext uri="{FF2B5EF4-FFF2-40B4-BE49-F238E27FC236}">
                  <a16:creationId xmlns:a16="http://schemas.microsoft.com/office/drawing/2014/main" id="{A6E8344A-B874-4468-B157-D309A5D7830C}"/>
                </a:ext>
              </a:extLst>
            </p:cNvPr>
            <p:cNvSpPr>
              <a:spLocks noChangeShapeType="1"/>
            </p:cNvSpPr>
            <p:nvPr/>
          </p:nvSpPr>
          <p:spPr bwMode="auto">
            <a:xfrm flipV="1">
              <a:off x="1524000" y="1752600"/>
              <a:ext cx="685800" cy="381000"/>
            </a:xfrm>
            <a:prstGeom prst="line">
              <a:avLst/>
            </a:prstGeom>
            <a:noFill/>
            <a:ln w="9525">
              <a:solidFill>
                <a:srgbClr val="000000"/>
              </a:solidFill>
              <a:round/>
              <a:headEnd/>
              <a:tailEnd type="triangle" w="lg" len="lg"/>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8" name="Line 24">
              <a:extLst>
                <a:ext uri="{FF2B5EF4-FFF2-40B4-BE49-F238E27FC236}">
                  <a16:creationId xmlns:a16="http://schemas.microsoft.com/office/drawing/2014/main" id="{1053E58A-6580-490E-B02E-2A8A736152DB}"/>
                </a:ext>
              </a:extLst>
            </p:cNvPr>
            <p:cNvSpPr>
              <a:spLocks noChangeShapeType="1"/>
            </p:cNvSpPr>
            <p:nvPr/>
          </p:nvSpPr>
          <p:spPr bwMode="auto">
            <a:xfrm rot="16200000">
              <a:off x="2905279" y="2130271"/>
              <a:ext cx="374650"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spTree>
    <p:extLst>
      <p:ext uri="{BB962C8B-B14F-4D97-AF65-F5344CB8AC3E}">
        <p14:creationId xmlns:p14="http://schemas.microsoft.com/office/powerpoint/2010/main" val="83613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B3FF2-76B5-4E60-B7C4-3E42BE314D2A}"/>
              </a:ext>
            </a:extLst>
          </p:cNvPr>
          <p:cNvSpPr>
            <a:spLocks noGrp="1"/>
          </p:cNvSpPr>
          <p:nvPr>
            <p:ph type="title"/>
          </p:nvPr>
        </p:nvSpPr>
        <p:spPr/>
        <p:txBody>
          <a:bodyPr/>
          <a:lstStyle/>
          <a:p>
            <a:r>
              <a:rPr lang="en-US" dirty="0"/>
              <a:t>What is a Cluster-State?</a:t>
            </a:r>
          </a:p>
        </p:txBody>
      </p:sp>
      <p:grpSp>
        <p:nvGrpSpPr>
          <p:cNvPr id="3" name="Group 27">
            <a:extLst>
              <a:ext uri="{FF2B5EF4-FFF2-40B4-BE49-F238E27FC236}">
                <a16:creationId xmlns:a16="http://schemas.microsoft.com/office/drawing/2014/main" id="{7241DD82-0D1E-4A21-AD31-6D55ECF88863}"/>
              </a:ext>
            </a:extLst>
          </p:cNvPr>
          <p:cNvGrpSpPr>
            <a:grpSpLocks/>
          </p:cNvGrpSpPr>
          <p:nvPr/>
        </p:nvGrpSpPr>
        <p:grpSpPr bwMode="auto">
          <a:xfrm flipH="1">
            <a:off x="6172200" y="2511573"/>
            <a:ext cx="2438400" cy="1879600"/>
            <a:chOff x="2688" y="2928"/>
            <a:chExt cx="1536" cy="1184"/>
          </a:xfrm>
        </p:grpSpPr>
        <p:sp>
          <p:nvSpPr>
            <p:cNvPr id="4" name="Oval 28">
              <a:extLst>
                <a:ext uri="{FF2B5EF4-FFF2-40B4-BE49-F238E27FC236}">
                  <a16:creationId xmlns:a16="http://schemas.microsoft.com/office/drawing/2014/main" id="{318B3D3C-E55C-43BB-A207-BCCA5F64AF03}"/>
                </a:ext>
              </a:extLst>
            </p:cNvPr>
            <p:cNvSpPr>
              <a:spLocks noChangeArrowheads="1"/>
            </p:cNvSpPr>
            <p:nvPr/>
          </p:nvSpPr>
          <p:spPr bwMode="auto">
            <a:xfrm rot="-5400000">
              <a:off x="3553" y="3402"/>
              <a:ext cx="237" cy="240"/>
            </a:xfrm>
            <a:prstGeom prst="ellipse">
              <a:avLst/>
            </a:prstGeom>
            <a:solidFill>
              <a:srgbClr val="CC0099"/>
            </a:solidFill>
            <a:ln w="9525">
              <a:solidFill>
                <a:schemeClr val="tx1"/>
              </a:solidFill>
              <a:round/>
              <a:headEnd/>
              <a:tailEnd/>
            </a:ln>
            <a:effectLst/>
          </p:spPr>
          <p:txBody>
            <a:bodyPr wrap="none" anchor="ctr"/>
            <a:lstStyle/>
            <a:p>
              <a:endParaRPr lang="en-US"/>
            </a:p>
          </p:txBody>
        </p:sp>
        <p:sp>
          <p:nvSpPr>
            <p:cNvPr id="5" name="Text Box 29">
              <a:extLst>
                <a:ext uri="{FF2B5EF4-FFF2-40B4-BE49-F238E27FC236}">
                  <a16:creationId xmlns:a16="http://schemas.microsoft.com/office/drawing/2014/main" id="{804C0413-9BEC-4E0D-AFD9-E0A02873FE0B}"/>
                </a:ext>
              </a:extLst>
            </p:cNvPr>
            <p:cNvSpPr txBox="1">
              <a:spLocks noChangeArrowheads="1"/>
            </p:cNvSpPr>
            <p:nvPr/>
          </p:nvSpPr>
          <p:spPr bwMode="auto">
            <a:xfrm>
              <a:off x="3552" y="3406"/>
              <a:ext cx="240" cy="231"/>
            </a:xfrm>
            <a:prstGeom prst="rect">
              <a:avLst/>
            </a:prstGeom>
            <a:noFill/>
            <a:ln w="9525">
              <a:noFill/>
              <a:miter lim="800000"/>
              <a:headEnd/>
              <a:tailEnd/>
            </a:ln>
            <a:effectLst/>
          </p:spPr>
          <p:txBody>
            <a:bodyPr>
              <a:spAutoFit/>
            </a:bodyPr>
            <a:lstStyle/>
            <a:p>
              <a:pPr algn="ctr">
                <a:spcBef>
                  <a:spcPct val="50000"/>
                </a:spcBef>
              </a:pPr>
              <a:endParaRPr lang="en-US" i="1"/>
            </a:p>
          </p:txBody>
        </p:sp>
        <p:sp>
          <p:nvSpPr>
            <p:cNvPr id="6" name="Oval 30">
              <a:extLst>
                <a:ext uri="{FF2B5EF4-FFF2-40B4-BE49-F238E27FC236}">
                  <a16:creationId xmlns:a16="http://schemas.microsoft.com/office/drawing/2014/main" id="{73549442-EF81-4D35-8647-734A12349479}"/>
                </a:ext>
              </a:extLst>
            </p:cNvPr>
            <p:cNvSpPr>
              <a:spLocks noChangeArrowheads="1"/>
            </p:cNvSpPr>
            <p:nvPr/>
          </p:nvSpPr>
          <p:spPr bwMode="auto">
            <a:xfrm rot="-5400000">
              <a:off x="3121" y="3402"/>
              <a:ext cx="237" cy="240"/>
            </a:xfrm>
            <a:prstGeom prst="ellipse">
              <a:avLst/>
            </a:prstGeom>
            <a:solidFill>
              <a:srgbClr val="FF99FF"/>
            </a:solidFill>
            <a:ln w="9525">
              <a:solidFill>
                <a:schemeClr val="tx1"/>
              </a:solidFill>
              <a:round/>
              <a:headEnd/>
              <a:tailEnd/>
            </a:ln>
            <a:effectLst/>
          </p:spPr>
          <p:txBody>
            <a:bodyPr wrap="none" anchor="ctr"/>
            <a:lstStyle/>
            <a:p>
              <a:endParaRPr lang="en-US"/>
            </a:p>
          </p:txBody>
        </p:sp>
        <p:sp>
          <p:nvSpPr>
            <p:cNvPr id="7" name="Oval 31">
              <a:extLst>
                <a:ext uri="{FF2B5EF4-FFF2-40B4-BE49-F238E27FC236}">
                  <a16:creationId xmlns:a16="http://schemas.microsoft.com/office/drawing/2014/main" id="{E148B71C-0927-468B-A1B4-60FCC159E8CE}"/>
                </a:ext>
              </a:extLst>
            </p:cNvPr>
            <p:cNvSpPr>
              <a:spLocks noChangeArrowheads="1"/>
            </p:cNvSpPr>
            <p:nvPr/>
          </p:nvSpPr>
          <p:spPr bwMode="auto">
            <a:xfrm rot="-5400000">
              <a:off x="3121" y="2928"/>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8" name="Oval 32">
              <a:extLst>
                <a:ext uri="{FF2B5EF4-FFF2-40B4-BE49-F238E27FC236}">
                  <a16:creationId xmlns:a16="http://schemas.microsoft.com/office/drawing/2014/main" id="{18D3CAB0-3463-4A76-8C2E-EE0BEBCAE0DD}"/>
                </a:ext>
              </a:extLst>
            </p:cNvPr>
            <p:cNvSpPr>
              <a:spLocks noChangeArrowheads="1"/>
            </p:cNvSpPr>
            <p:nvPr/>
          </p:nvSpPr>
          <p:spPr bwMode="auto">
            <a:xfrm rot="-5400000">
              <a:off x="3553" y="2928"/>
              <a:ext cx="237" cy="240"/>
            </a:xfrm>
            <a:prstGeom prst="ellipse">
              <a:avLst/>
            </a:prstGeom>
            <a:solidFill>
              <a:srgbClr val="FF99FF"/>
            </a:solidFill>
            <a:ln w="9525">
              <a:solidFill>
                <a:schemeClr val="tx1"/>
              </a:solidFill>
              <a:round/>
              <a:headEnd/>
              <a:tailEnd/>
            </a:ln>
            <a:effectLst/>
          </p:spPr>
          <p:txBody>
            <a:bodyPr wrap="none" anchor="ctr"/>
            <a:lstStyle/>
            <a:p>
              <a:endParaRPr lang="en-US"/>
            </a:p>
          </p:txBody>
        </p:sp>
        <p:sp>
          <p:nvSpPr>
            <p:cNvPr id="9" name="Line 33">
              <a:extLst>
                <a:ext uri="{FF2B5EF4-FFF2-40B4-BE49-F238E27FC236}">
                  <a16:creationId xmlns:a16="http://schemas.microsoft.com/office/drawing/2014/main" id="{75C2679A-959F-4743-8D8D-9D744F60779A}"/>
                </a:ext>
              </a:extLst>
            </p:cNvPr>
            <p:cNvSpPr>
              <a:spLocks noChangeShapeType="1"/>
            </p:cNvSpPr>
            <p:nvPr/>
          </p:nvSpPr>
          <p:spPr bwMode="auto">
            <a:xfrm rot="-5400000">
              <a:off x="3122" y="3284"/>
              <a:ext cx="236" cy="0"/>
            </a:xfrm>
            <a:prstGeom prst="line">
              <a:avLst/>
            </a:prstGeom>
            <a:noFill/>
            <a:ln w="25400">
              <a:solidFill>
                <a:schemeClr val="tx1"/>
              </a:solidFill>
              <a:round/>
              <a:headEnd/>
              <a:tailEnd/>
            </a:ln>
            <a:effectLst/>
          </p:spPr>
          <p:txBody>
            <a:bodyPr/>
            <a:lstStyle/>
            <a:p>
              <a:endParaRPr lang="en-US"/>
            </a:p>
          </p:txBody>
        </p:sp>
        <p:sp>
          <p:nvSpPr>
            <p:cNvPr id="10" name="Line 34">
              <a:extLst>
                <a:ext uri="{FF2B5EF4-FFF2-40B4-BE49-F238E27FC236}">
                  <a16:creationId xmlns:a16="http://schemas.microsoft.com/office/drawing/2014/main" id="{F2ED5312-1E7B-48B1-A2B0-3473F7059F56}"/>
                </a:ext>
              </a:extLst>
            </p:cNvPr>
            <p:cNvSpPr>
              <a:spLocks noChangeShapeType="1"/>
            </p:cNvSpPr>
            <p:nvPr/>
          </p:nvSpPr>
          <p:spPr bwMode="auto">
            <a:xfrm rot="16200000" flipV="1">
              <a:off x="3024" y="2951"/>
              <a:ext cx="0" cy="192"/>
            </a:xfrm>
            <a:prstGeom prst="line">
              <a:avLst/>
            </a:prstGeom>
            <a:noFill/>
            <a:ln w="25400">
              <a:solidFill>
                <a:schemeClr val="tx1"/>
              </a:solidFill>
              <a:round/>
              <a:headEnd/>
              <a:tailEnd/>
            </a:ln>
            <a:effectLst/>
          </p:spPr>
          <p:txBody>
            <a:bodyPr/>
            <a:lstStyle/>
            <a:p>
              <a:endParaRPr lang="en-US"/>
            </a:p>
          </p:txBody>
        </p:sp>
        <p:sp>
          <p:nvSpPr>
            <p:cNvPr id="11" name="Line 35">
              <a:extLst>
                <a:ext uri="{FF2B5EF4-FFF2-40B4-BE49-F238E27FC236}">
                  <a16:creationId xmlns:a16="http://schemas.microsoft.com/office/drawing/2014/main" id="{F1D943F4-D411-4B93-A1DD-0D1A494D99FA}"/>
                </a:ext>
              </a:extLst>
            </p:cNvPr>
            <p:cNvSpPr>
              <a:spLocks noChangeShapeType="1"/>
            </p:cNvSpPr>
            <p:nvPr/>
          </p:nvSpPr>
          <p:spPr bwMode="auto">
            <a:xfrm rot="16200000" flipV="1">
              <a:off x="3888" y="2951"/>
              <a:ext cx="0" cy="192"/>
            </a:xfrm>
            <a:prstGeom prst="line">
              <a:avLst/>
            </a:prstGeom>
            <a:noFill/>
            <a:ln w="25400">
              <a:solidFill>
                <a:schemeClr val="tx1"/>
              </a:solidFill>
              <a:round/>
              <a:headEnd/>
              <a:tailEnd/>
            </a:ln>
            <a:effectLst/>
          </p:spPr>
          <p:txBody>
            <a:bodyPr/>
            <a:lstStyle/>
            <a:p>
              <a:endParaRPr lang="en-US"/>
            </a:p>
          </p:txBody>
        </p:sp>
        <p:sp>
          <p:nvSpPr>
            <p:cNvPr id="12" name="Oval 36">
              <a:extLst>
                <a:ext uri="{FF2B5EF4-FFF2-40B4-BE49-F238E27FC236}">
                  <a16:creationId xmlns:a16="http://schemas.microsoft.com/office/drawing/2014/main" id="{EEE99680-CC28-411B-8FCF-EECE85AD224D}"/>
                </a:ext>
              </a:extLst>
            </p:cNvPr>
            <p:cNvSpPr>
              <a:spLocks noChangeArrowheads="1"/>
            </p:cNvSpPr>
            <p:nvPr/>
          </p:nvSpPr>
          <p:spPr bwMode="auto">
            <a:xfrm rot="-5400000">
              <a:off x="2690" y="2927"/>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13" name="Oval 37">
              <a:extLst>
                <a:ext uri="{FF2B5EF4-FFF2-40B4-BE49-F238E27FC236}">
                  <a16:creationId xmlns:a16="http://schemas.microsoft.com/office/drawing/2014/main" id="{A03EFB43-8AF2-45A2-BFDC-53ADE7550802}"/>
                </a:ext>
              </a:extLst>
            </p:cNvPr>
            <p:cNvSpPr>
              <a:spLocks noChangeArrowheads="1"/>
            </p:cNvSpPr>
            <p:nvPr/>
          </p:nvSpPr>
          <p:spPr bwMode="auto">
            <a:xfrm rot="-5400000">
              <a:off x="3985" y="2928"/>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14" name="Line 38">
              <a:extLst>
                <a:ext uri="{FF2B5EF4-FFF2-40B4-BE49-F238E27FC236}">
                  <a16:creationId xmlns:a16="http://schemas.microsoft.com/office/drawing/2014/main" id="{CF587066-6C3F-4593-BBD4-24B5C542CC47}"/>
                </a:ext>
              </a:extLst>
            </p:cNvPr>
            <p:cNvSpPr>
              <a:spLocks noChangeShapeType="1"/>
            </p:cNvSpPr>
            <p:nvPr/>
          </p:nvSpPr>
          <p:spPr bwMode="auto">
            <a:xfrm rot="16200000" flipV="1">
              <a:off x="3456" y="2951"/>
              <a:ext cx="0" cy="192"/>
            </a:xfrm>
            <a:prstGeom prst="line">
              <a:avLst/>
            </a:prstGeom>
            <a:noFill/>
            <a:ln w="25400">
              <a:solidFill>
                <a:schemeClr val="tx1"/>
              </a:solidFill>
              <a:round/>
              <a:headEnd/>
              <a:tailEnd/>
            </a:ln>
            <a:effectLst/>
          </p:spPr>
          <p:txBody>
            <a:bodyPr/>
            <a:lstStyle/>
            <a:p>
              <a:endParaRPr lang="en-US"/>
            </a:p>
          </p:txBody>
        </p:sp>
        <p:sp>
          <p:nvSpPr>
            <p:cNvPr id="15" name="Oval 39">
              <a:extLst>
                <a:ext uri="{FF2B5EF4-FFF2-40B4-BE49-F238E27FC236}">
                  <a16:creationId xmlns:a16="http://schemas.microsoft.com/office/drawing/2014/main" id="{30481017-7CA2-4475-AA69-44C45D0831FA}"/>
                </a:ext>
              </a:extLst>
            </p:cNvPr>
            <p:cNvSpPr>
              <a:spLocks noChangeArrowheads="1"/>
            </p:cNvSpPr>
            <p:nvPr/>
          </p:nvSpPr>
          <p:spPr bwMode="auto">
            <a:xfrm rot="-5400000" flipH="1" flipV="1">
              <a:off x="3121" y="3874"/>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16" name="Oval 40">
              <a:extLst>
                <a:ext uri="{FF2B5EF4-FFF2-40B4-BE49-F238E27FC236}">
                  <a16:creationId xmlns:a16="http://schemas.microsoft.com/office/drawing/2014/main" id="{7EE98D30-9164-430B-9253-3E8B8A08292B}"/>
                </a:ext>
              </a:extLst>
            </p:cNvPr>
            <p:cNvSpPr>
              <a:spLocks noChangeArrowheads="1"/>
            </p:cNvSpPr>
            <p:nvPr/>
          </p:nvSpPr>
          <p:spPr bwMode="auto">
            <a:xfrm rot="-5400000" flipH="1" flipV="1">
              <a:off x="2689" y="3874"/>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17" name="Line 41">
              <a:extLst>
                <a:ext uri="{FF2B5EF4-FFF2-40B4-BE49-F238E27FC236}">
                  <a16:creationId xmlns:a16="http://schemas.microsoft.com/office/drawing/2014/main" id="{D6AAC9A0-698D-4484-BFBA-591099601F27}"/>
                </a:ext>
              </a:extLst>
            </p:cNvPr>
            <p:cNvSpPr>
              <a:spLocks noChangeShapeType="1"/>
            </p:cNvSpPr>
            <p:nvPr/>
          </p:nvSpPr>
          <p:spPr bwMode="auto">
            <a:xfrm rot="-5400000" flipH="1" flipV="1">
              <a:off x="3122" y="3757"/>
              <a:ext cx="236" cy="0"/>
            </a:xfrm>
            <a:prstGeom prst="line">
              <a:avLst/>
            </a:prstGeom>
            <a:noFill/>
            <a:ln w="25400">
              <a:solidFill>
                <a:schemeClr val="tx1"/>
              </a:solidFill>
              <a:round/>
              <a:headEnd/>
              <a:tailEnd/>
            </a:ln>
            <a:effectLst/>
          </p:spPr>
          <p:txBody>
            <a:bodyPr/>
            <a:lstStyle/>
            <a:p>
              <a:endParaRPr lang="en-US"/>
            </a:p>
          </p:txBody>
        </p:sp>
        <p:sp>
          <p:nvSpPr>
            <p:cNvPr id="18" name="Line 42">
              <a:extLst>
                <a:ext uri="{FF2B5EF4-FFF2-40B4-BE49-F238E27FC236}">
                  <a16:creationId xmlns:a16="http://schemas.microsoft.com/office/drawing/2014/main" id="{A550D54E-3FBE-4FC0-919A-BC8241F4593F}"/>
                </a:ext>
              </a:extLst>
            </p:cNvPr>
            <p:cNvSpPr>
              <a:spLocks noChangeShapeType="1"/>
            </p:cNvSpPr>
            <p:nvPr/>
          </p:nvSpPr>
          <p:spPr bwMode="auto">
            <a:xfrm rot="16200000" flipH="1">
              <a:off x="3456" y="3898"/>
              <a:ext cx="0" cy="192"/>
            </a:xfrm>
            <a:prstGeom prst="line">
              <a:avLst/>
            </a:prstGeom>
            <a:noFill/>
            <a:ln w="25400">
              <a:solidFill>
                <a:schemeClr val="tx1"/>
              </a:solidFill>
              <a:round/>
              <a:headEnd/>
              <a:tailEnd/>
            </a:ln>
            <a:effectLst/>
          </p:spPr>
          <p:txBody>
            <a:bodyPr/>
            <a:lstStyle/>
            <a:p>
              <a:endParaRPr lang="en-US"/>
            </a:p>
          </p:txBody>
        </p:sp>
        <p:sp>
          <p:nvSpPr>
            <p:cNvPr id="19" name="Oval 43">
              <a:extLst>
                <a:ext uri="{FF2B5EF4-FFF2-40B4-BE49-F238E27FC236}">
                  <a16:creationId xmlns:a16="http://schemas.microsoft.com/office/drawing/2014/main" id="{75495C64-ACF2-4C67-9D11-B8F0B2760BC8}"/>
                </a:ext>
              </a:extLst>
            </p:cNvPr>
            <p:cNvSpPr>
              <a:spLocks noChangeArrowheads="1"/>
            </p:cNvSpPr>
            <p:nvPr/>
          </p:nvSpPr>
          <p:spPr bwMode="auto">
            <a:xfrm rot="-5400000" flipH="1" flipV="1">
              <a:off x="3553" y="3874"/>
              <a:ext cx="237" cy="240"/>
            </a:xfrm>
            <a:prstGeom prst="ellipse">
              <a:avLst/>
            </a:prstGeom>
            <a:solidFill>
              <a:srgbClr val="FF99FF"/>
            </a:solidFill>
            <a:ln w="9525">
              <a:solidFill>
                <a:schemeClr val="tx1"/>
              </a:solidFill>
              <a:round/>
              <a:headEnd/>
              <a:tailEnd/>
            </a:ln>
            <a:effectLst/>
          </p:spPr>
          <p:txBody>
            <a:bodyPr wrap="none" anchor="ctr"/>
            <a:lstStyle/>
            <a:p>
              <a:endParaRPr lang="en-US"/>
            </a:p>
          </p:txBody>
        </p:sp>
        <p:sp>
          <p:nvSpPr>
            <p:cNvPr id="20" name="Oval 44">
              <a:extLst>
                <a:ext uri="{FF2B5EF4-FFF2-40B4-BE49-F238E27FC236}">
                  <a16:creationId xmlns:a16="http://schemas.microsoft.com/office/drawing/2014/main" id="{AF975F28-956B-461C-A353-5147B5E64B35}"/>
                </a:ext>
              </a:extLst>
            </p:cNvPr>
            <p:cNvSpPr>
              <a:spLocks noChangeArrowheads="1"/>
            </p:cNvSpPr>
            <p:nvPr/>
          </p:nvSpPr>
          <p:spPr bwMode="auto">
            <a:xfrm rot="-5400000" flipH="1" flipV="1">
              <a:off x="3985" y="3874"/>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21" name="Line 45">
              <a:extLst>
                <a:ext uri="{FF2B5EF4-FFF2-40B4-BE49-F238E27FC236}">
                  <a16:creationId xmlns:a16="http://schemas.microsoft.com/office/drawing/2014/main" id="{ADD86706-E66B-488F-B738-B14A62D0665E}"/>
                </a:ext>
              </a:extLst>
            </p:cNvPr>
            <p:cNvSpPr>
              <a:spLocks noChangeShapeType="1"/>
            </p:cNvSpPr>
            <p:nvPr/>
          </p:nvSpPr>
          <p:spPr bwMode="auto">
            <a:xfrm rot="16200000" flipH="1">
              <a:off x="3888" y="3898"/>
              <a:ext cx="0" cy="192"/>
            </a:xfrm>
            <a:prstGeom prst="line">
              <a:avLst/>
            </a:prstGeom>
            <a:noFill/>
            <a:ln w="25400">
              <a:solidFill>
                <a:schemeClr val="tx1"/>
              </a:solidFill>
              <a:round/>
              <a:headEnd/>
              <a:tailEnd/>
            </a:ln>
            <a:effectLst/>
          </p:spPr>
          <p:txBody>
            <a:bodyPr/>
            <a:lstStyle/>
            <a:p>
              <a:endParaRPr lang="en-US"/>
            </a:p>
          </p:txBody>
        </p:sp>
        <p:sp>
          <p:nvSpPr>
            <p:cNvPr id="22" name="Line 46">
              <a:extLst>
                <a:ext uri="{FF2B5EF4-FFF2-40B4-BE49-F238E27FC236}">
                  <a16:creationId xmlns:a16="http://schemas.microsoft.com/office/drawing/2014/main" id="{F36EC327-39B0-4CD3-B0D3-645B0005DA79}"/>
                </a:ext>
              </a:extLst>
            </p:cNvPr>
            <p:cNvSpPr>
              <a:spLocks noChangeShapeType="1"/>
            </p:cNvSpPr>
            <p:nvPr/>
          </p:nvSpPr>
          <p:spPr bwMode="auto">
            <a:xfrm rot="16200000" flipH="1">
              <a:off x="3024" y="3898"/>
              <a:ext cx="0" cy="192"/>
            </a:xfrm>
            <a:prstGeom prst="line">
              <a:avLst/>
            </a:prstGeom>
            <a:noFill/>
            <a:ln w="25400">
              <a:solidFill>
                <a:schemeClr val="tx1"/>
              </a:solidFill>
              <a:round/>
              <a:headEnd/>
              <a:tailEnd/>
            </a:ln>
            <a:effectLst/>
          </p:spPr>
          <p:txBody>
            <a:bodyPr/>
            <a:lstStyle/>
            <a:p>
              <a:endParaRPr lang="en-US"/>
            </a:p>
          </p:txBody>
        </p:sp>
        <p:sp>
          <p:nvSpPr>
            <p:cNvPr id="23" name="Oval 47">
              <a:extLst>
                <a:ext uri="{FF2B5EF4-FFF2-40B4-BE49-F238E27FC236}">
                  <a16:creationId xmlns:a16="http://schemas.microsoft.com/office/drawing/2014/main" id="{30D891F0-2B96-4CF4-8BF7-D5699C893E9E}"/>
                </a:ext>
              </a:extLst>
            </p:cNvPr>
            <p:cNvSpPr>
              <a:spLocks noChangeArrowheads="1"/>
            </p:cNvSpPr>
            <p:nvPr/>
          </p:nvSpPr>
          <p:spPr bwMode="auto">
            <a:xfrm rot="-5400000">
              <a:off x="2689" y="3402"/>
              <a:ext cx="237" cy="240"/>
            </a:xfrm>
            <a:prstGeom prst="ellipse">
              <a:avLst/>
            </a:prstGeom>
            <a:solidFill>
              <a:srgbClr val="00FFFF"/>
            </a:solidFill>
            <a:ln w="9525">
              <a:solidFill>
                <a:schemeClr val="tx1"/>
              </a:solidFill>
              <a:round/>
              <a:headEnd/>
              <a:tailEnd/>
            </a:ln>
            <a:effectLst/>
          </p:spPr>
          <p:txBody>
            <a:bodyPr wrap="none" anchor="ctr"/>
            <a:lstStyle/>
            <a:p>
              <a:endParaRPr lang="en-US"/>
            </a:p>
          </p:txBody>
        </p:sp>
        <p:sp>
          <p:nvSpPr>
            <p:cNvPr id="24" name="Line 48">
              <a:extLst>
                <a:ext uri="{FF2B5EF4-FFF2-40B4-BE49-F238E27FC236}">
                  <a16:creationId xmlns:a16="http://schemas.microsoft.com/office/drawing/2014/main" id="{F818F981-EF72-430F-A270-AF9560719120}"/>
                </a:ext>
              </a:extLst>
            </p:cNvPr>
            <p:cNvSpPr>
              <a:spLocks noChangeShapeType="1"/>
            </p:cNvSpPr>
            <p:nvPr/>
          </p:nvSpPr>
          <p:spPr bwMode="auto">
            <a:xfrm rot="-5400000">
              <a:off x="2690" y="3286"/>
              <a:ext cx="236" cy="0"/>
            </a:xfrm>
            <a:prstGeom prst="line">
              <a:avLst/>
            </a:prstGeom>
            <a:noFill/>
            <a:ln w="25400">
              <a:solidFill>
                <a:schemeClr val="tx1"/>
              </a:solidFill>
              <a:round/>
              <a:headEnd/>
              <a:tailEnd/>
            </a:ln>
            <a:effectLst/>
          </p:spPr>
          <p:txBody>
            <a:bodyPr/>
            <a:lstStyle/>
            <a:p>
              <a:endParaRPr lang="en-US"/>
            </a:p>
          </p:txBody>
        </p:sp>
        <p:sp>
          <p:nvSpPr>
            <p:cNvPr id="25" name="Line 49">
              <a:extLst>
                <a:ext uri="{FF2B5EF4-FFF2-40B4-BE49-F238E27FC236}">
                  <a16:creationId xmlns:a16="http://schemas.microsoft.com/office/drawing/2014/main" id="{AC5FABCD-3A9B-409C-B2B5-0113AED9BC16}"/>
                </a:ext>
              </a:extLst>
            </p:cNvPr>
            <p:cNvSpPr>
              <a:spLocks noChangeShapeType="1"/>
            </p:cNvSpPr>
            <p:nvPr/>
          </p:nvSpPr>
          <p:spPr bwMode="auto">
            <a:xfrm rot="-5400000" flipH="1" flipV="1">
              <a:off x="2690" y="3759"/>
              <a:ext cx="236" cy="0"/>
            </a:xfrm>
            <a:prstGeom prst="line">
              <a:avLst/>
            </a:prstGeom>
            <a:noFill/>
            <a:ln w="25400">
              <a:solidFill>
                <a:schemeClr val="tx1"/>
              </a:solidFill>
              <a:round/>
              <a:headEnd/>
              <a:tailEnd/>
            </a:ln>
            <a:effectLst/>
          </p:spPr>
          <p:txBody>
            <a:bodyPr/>
            <a:lstStyle/>
            <a:p>
              <a:endParaRPr lang="en-US"/>
            </a:p>
          </p:txBody>
        </p:sp>
        <p:sp>
          <p:nvSpPr>
            <p:cNvPr id="26" name="Line 50">
              <a:extLst>
                <a:ext uri="{FF2B5EF4-FFF2-40B4-BE49-F238E27FC236}">
                  <a16:creationId xmlns:a16="http://schemas.microsoft.com/office/drawing/2014/main" id="{217F6817-1E71-4259-81A9-6EB0F10554DF}"/>
                </a:ext>
              </a:extLst>
            </p:cNvPr>
            <p:cNvSpPr>
              <a:spLocks noChangeShapeType="1"/>
            </p:cNvSpPr>
            <p:nvPr/>
          </p:nvSpPr>
          <p:spPr bwMode="auto">
            <a:xfrm rot="-5400000">
              <a:off x="3554" y="3286"/>
              <a:ext cx="236" cy="0"/>
            </a:xfrm>
            <a:prstGeom prst="line">
              <a:avLst/>
            </a:prstGeom>
            <a:noFill/>
            <a:ln w="25400">
              <a:solidFill>
                <a:schemeClr val="tx1"/>
              </a:solidFill>
              <a:round/>
              <a:headEnd/>
              <a:tailEnd/>
            </a:ln>
            <a:effectLst/>
          </p:spPr>
          <p:txBody>
            <a:bodyPr/>
            <a:lstStyle/>
            <a:p>
              <a:endParaRPr lang="en-US"/>
            </a:p>
          </p:txBody>
        </p:sp>
        <p:sp>
          <p:nvSpPr>
            <p:cNvPr id="27" name="Line 51">
              <a:extLst>
                <a:ext uri="{FF2B5EF4-FFF2-40B4-BE49-F238E27FC236}">
                  <a16:creationId xmlns:a16="http://schemas.microsoft.com/office/drawing/2014/main" id="{44776973-0BF0-48F1-9902-72276BFE3EAA}"/>
                </a:ext>
              </a:extLst>
            </p:cNvPr>
            <p:cNvSpPr>
              <a:spLocks noChangeShapeType="1"/>
            </p:cNvSpPr>
            <p:nvPr/>
          </p:nvSpPr>
          <p:spPr bwMode="auto">
            <a:xfrm rot="-5400000" flipH="1" flipV="1">
              <a:off x="3554" y="3759"/>
              <a:ext cx="236" cy="0"/>
            </a:xfrm>
            <a:prstGeom prst="line">
              <a:avLst/>
            </a:prstGeom>
            <a:noFill/>
            <a:ln w="25400">
              <a:solidFill>
                <a:schemeClr val="tx1"/>
              </a:solidFill>
              <a:round/>
              <a:headEnd/>
              <a:tailEnd/>
            </a:ln>
            <a:effectLst/>
          </p:spPr>
          <p:txBody>
            <a:bodyPr/>
            <a:lstStyle/>
            <a:p>
              <a:endParaRPr lang="en-US"/>
            </a:p>
          </p:txBody>
        </p:sp>
        <p:sp>
          <p:nvSpPr>
            <p:cNvPr id="28" name="Oval 52">
              <a:extLst>
                <a:ext uri="{FF2B5EF4-FFF2-40B4-BE49-F238E27FC236}">
                  <a16:creationId xmlns:a16="http://schemas.microsoft.com/office/drawing/2014/main" id="{3827FE4C-37B7-4D10-AECD-96FB3107EB06}"/>
                </a:ext>
              </a:extLst>
            </p:cNvPr>
            <p:cNvSpPr>
              <a:spLocks noChangeArrowheads="1"/>
            </p:cNvSpPr>
            <p:nvPr/>
          </p:nvSpPr>
          <p:spPr bwMode="auto">
            <a:xfrm rot="-5400000">
              <a:off x="3985" y="3402"/>
              <a:ext cx="237" cy="240"/>
            </a:xfrm>
            <a:prstGeom prst="ellipse">
              <a:avLst/>
            </a:prstGeom>
            <a:solidFill>
              <a:srgbClr val="FF99FF"/>
            </a:solidFill>
            <a:ln w="9525">
              <a:solidFill>
                <a:schemeClr val="tx1"/>
              </a:solidFill>
              <a:round/>
              <a:headEnd/>
              <a:tailEnd/>
            </a:ln>
            <a:effectLst/>
          </p:spPr>
          <p:txBody>
            <a:bodyPr wrap="none" anchor="ctr"/>
            <a:lstStyle/>
            <a:p>
              <a:endParaRPr lang="en-US"/>
            </a:p>
          </p:txBody>
        </p:sp>
        <p:sp>
          <p:nvSpPr>
            <p:cNvPr id="29" name="Line 53">
              <a:extLst>
                <a:ext uri="{FF2B5EF4-FFF2-40B4-BE49-F238E27FC236}">
                  <a16:creationId xmlns:a16="http://schemas.microsoft.com/office/drawing/2014/main" id="{C948C2F6-A1D9-49D4-9F19-1A26ADFB179D}"/>
                </a:ext>
              </a:extLst>
            </p:cNvPr>
            <p:cNvSpPr>
              <a:spLocks noChangeShapeType="1"/>
            </p:cNvSpPr>
            <p:nvPr/>
          </p:nvSpPr>
          <p:spPr bwMode="auto">
            <a:xfrm rot="-5400000">
              <a:off x="3986" y="3286"/>
              <a:ext cx="236" cy="0"/>
            </a:xfrm>
            <a:prstGeom prst="line">
              <a:avLst/>
            </a:prstGeom>
            <a:noFill/>
            <a:ln w="25400">
              <a:solidFill>
                <a:schemeClr val="tx1"/>
              </a:solidFill>
              <a:round/>
              <a:headEnd/>
              <a:tailEnd/>
            </a:ln>
            <a:effectLst/>
          </p:spPr>
          <p:txBody>
            <a:bodyPr/>
            <a:lstStyle/>
            <a:p>
              <a:endParaRPr lang="en-US"/>
            </a:p>
          </p:txBody>
        </p:sp>
        <p:sp>
          <p:nvSpPr>
            <p:cNvPr id="30" name="Line 54">
              <a:extLst>
                <a:ext uri="{FF2B5EF4-FFF2-40B4-BE49-F238E27FC236}">
                  <a16:creationId xmlns:a16="http://schemas.microsoft.com/office/drawing/2014/main" id="{1C74B331-E861-4FE5-A07F-16C6C0362377}"/>
                </a:ext>
              </a:extLst>
            </p:cNvPr>
            <p:cNvSpPr>
              <a:spLocks noChangeShapeType="1"/>
            </p:cNvSpPr>
            <p:nvPr/>
          </p:nvSpPr>
          <p:spPr bwMode="auto">
            <a:xfrm rot="-5400000" flipH="1" flipV="1">
              <a:off x="3986" y="3759"/>
              <a:ext cx="236" cy="0"/>
            </a:xfrm>
            <a:prstGeom prst="line">
              <a:avLst/>
            </a:prstGeom>
            <a:noFill/>
            <a:ln w="25400">
              <a:solidFill>
                <a:schemeClr val="tx1"/>
              </a:solidFill>
              <a:round/>
              <a:headEnd/>
              <a:tailEnd/>
            </a:ln>
            <a:effectLst/>
          </p:spPr>
          <p:txBody>
            <a:bodyPr/>
            <a:lstStyle/>
            <a:p>
              <a:endParaRPr lang="en-US"/>
            </a:p>
          </p:txBody>
        </p:sp>
        <p:sp>
          <p:nvSpPr>
            <p:cNvPr id="31" name="Line 55">
              <a:extLst>
                <a:ext uri="{FF2B5EF4-FFF2-40B4-BE49-F238E27FC236}">
                  <a16:creationId xmlns:a16="http://schemas.microsoft.com/office/drawing/2014/main" id="{38970DDB-9403-4D7C-A55C-1233E2F02F85}"/>
                </a:ext>
              </a:extLst>
            </p:cNvPr>
            <p:cNvSpPr>
              <a:spLocks noChangeShapeType="1"/>
            </p:cNvSpPr>
            <p:nvPr/>
          </p:nvSpPr>
          <p:spPr bwMode="auto">
            <a:xfrm rot="16200000" flipH="1">
              <a:off x="3888" y="3425"/>
              <a:ext cx="0" cy="192"/>
            </a:xfrm>
            <a:prstGeom prst="line">
              <a:avLst/>
            </a:prstGeom>
            <a:noFill/>
            <a:ln w="25400">
              <a:solidFill>
                <a:schemeClr val="tx1"/>
              </a:solidFill>
              <a:round/>
              <a:headEnd/>
              <a:tailEnd/>
            </a:ln>
            <a:effectLst/>
          </p:spPr>
          <p:txBody>
            <a:bodyPr/>
            <a:lstStyle/>
            <a:p>
              <a:endParaRPr lang="en-US"/>
            </a:p>
          </p:txBody>
        </p:sp>
        <p:sp>
          <p:nvSpPr>
            <p:cNvPr id="32" name="Line 56">
              <a:extLst>
                <a:ext uri="{FF2B5EF4-FFF2-40B4-BE49-F238E27FC236}">
                  <a16:creationId xmlns:a16="http://schemas.microsoft.com/office/drawing/2014/main" id="{6A41372E-5055-4CAE-99B7-A2108564F7A8}"/>
                </a:ext>
              </a:extLst>
            </p:cNvPr>
            <p:cNvSpPr>
              <a:spLocks noChangeShapeType="1"/>
            </p:cNvSpPr>
            <p:nvPr/>
          </p:nvSpPr>
          <p:spPr bwMode="auto">
            <a:xfrm rot="16200000" flipH="1">
              <a:off x="3456" y="3425"/>
              <a:ext cx="0" cy="192"/>
            </a:xfrm>
            <a:prstGeom prst="line">
              <a:avLst/>
            </a:prstGeom>
            <a:noFill/>
            <a:ln w="25400">
              <a:solidFill>
                <a:schemeClr val="tx1"/>
              </a:solidFill>
              <a:round/>
              <a:headEnd/>
              <a:tailEnd/>
            </a:ln>
            <a:effectLst/>
          </p:spPr>
          <p:txBody>
            <a:bodyPr/>
            <a:lstStyle/>
            <a:p>
              <a:endParaRPr lang="en-US"/>
            </a:p>
          </p:txBody>
        </p:sp>
        <p:sp>
          <p:nvSpPr>
            <p:cNvPr id="33" name="Line 57">
              <a:extLst>
                <a:ext uri="{FF2B5EF4-FFF2-40B4-BE49-F238E27FC236}">
                  <a16:creationId xmlns:a16="http://schemas.microsoft.com/office/drawing/2014/main" id="{DF593543-AF1C-41F6-9EF1-0AA77BB53770}"/>
                </a:ext>
              </a:extLst>
            </p:cNvPr>
            <p:cNvSpPr>
              <a:spLocks noChangeShapeType="1"/>
            </p:cNvSpPr>
            <p:nvPr/>
          </p:nvSpPr>
          <p:spPr bwMode="auto">
            <a:xfrm rot="16200000" flipH="1">
              <a:off x="3024" y="3425"/>
              <a:ext cx="0" cy="192"/>
            </a:xfrm>
            <a:prstGeom prst="line">
              <a:avLst/>
            </a:prstGeom>
            <a:noFill/>
            <a:ln w="25400">
              <a:solidFill>
                <a:schemeClr val="tx1"/>
              </a:solidFill>
              <a:round/>
              <a:headEnd/>
              <a:tailEnd/>
            </a:ln>
            <a:effectLst/>
          </p:spPr>
          <p:txBody>
            <a:bodyPr/>
            <a:lstStyle/>
            <a:p>
              <a:endParaRPr lang="en-US"/>
            </a:p>
          </p:txBody>
        </p:sp>
      </p:grpSp>
      <p:sp>
        <p:nvSpPr>
          <p:cNvPr id="34" name="Line 59">
            <a:extLst>
              <a:ext uri="{FF2B5EF4-FFF2-40B4-BE49-F238E27FC236}">
                <a16:creationId xmlns:a16="http://schemas.microsoft.com/office/drawing/2014/main" id="{8D2DFA32-4A89-4ABE-96F2-BDC67775371E}"/>
              </a:ext>
            </a:extLst>
          </p:cNvPr>
          <p:cNvSpPr>
            <a:spLocks noChangeShapeType="1"/>
          </p:cNvSpPr>
          <p:nvPr/>
        </p:nvSpPr>
        <p:spPr bwMode="auto">
          <a:xfrm>
            <a:off x="6248400" y="2359173"/>
            <a:ext cx="76200" cy="1066800"/>
          </a:xfrm>
          <a:prstGeom prst="line">
            <a:avLst/>
          </a:prstGeom>
          <a:noFill/>
          <a:ln w="9525">
            <a:solidFill>
              <a:schemeClr val="tx1"/>
            </a:solidFill>
            <a:round/>
            <a:headEnd/>
            <a:tailEnd type="triangle" w="med" len="med"/>
          </a:ln>
          <a:effectLst/>
        </p:spPr>
        <p:txBody>
          <a:bodyPr/>
          <a:lstStyle/>
          <a:p>
            <a:endParaRPr lang="en-US"/>
          </a:p>
        </p:txBody>
      </p:sp>
      <p:sp>
        <p:nvSpPr>
          <p:cNvPr id="35" name="Line 60">
            <a:extLst>
              <a:ext uri="{FF2B5EF4-FFF2-40B4-BE49-F238E27FC236}">
                <a16:creationId xmlns:a16="http://schemas.microsoft.com/office/drawing/2014/main" id="{AF87B7A6-FA2E-4FC5-9DDD-DD02A63E9691}"/>
              </a:ext>
            </a:extLst>
          </p:cNvPr>
          <p:cNvSpPr>
            <a:spLocks noChangeShapeType="1"/>
          </p:cNvSpPr>
          <p:nvPr/>
        </p:nvSpPr>
        <p:spPr bwMode="auto">
          <a:xfrm>
            <a:off x="6248400" y="2359173"/>
            <a:ext cx="762000" cy="304800"/>
          </a:xfrm>
          <a:prstGeom prst="line">
            <a:avLst/>
          </a:prstGeom>
          <a:noFill/>
          <a:ln w="9525">
            <a:solidFill>
              <a:schemeClr val="tx1"/>
            </a:solidFill>
            <a:round/>
            <a:headEnd/>
            <a:tailEnd type="triangle" w="med" len="med"/>
          </a:ln>
          <a:effectLst/>
        </p:spPr>
        <p:txBody>
          <a:bodyPr/>
          <a:lstStyle/>
          <a:p>
            <a:endParaRPr lang="en-US"/>
          </a:p>
        </p:txBody>
      </p:sp>
      <p:sp>
        <p:nvSpPr>
          <p:cNvPr id="36" name="Text Box 68">
            <a:extLst>
              <a:ext uri="{FF2B5EF4-FFF2-40B4-BE49-F238E27FC236}">
                <a16:creationId xmlns:a16="http://schemas.microsoft.com/office/drawing/2014/main" id="{24515A1F-245B-4D44-95F7-D05EB73091A2}"/>
              </a:ext>
            </a:extLst>
          </p:cNvPr>
          <p:cNvSpPr txBox="1">
            <a:spLocks noChangeArrowheads="1"/>
          </p:cNvSpPr>
          <p:nvPr/>
        </p:nvSpPr>
        <p:spPr bwMode="auto">
          <a:xfrm>
            <a:off x="6858000" y="3273573"/>
            <a:ext cx="381000" cy="366713"/>
          </a:xfrm>
          <a:prstGeom prst="rect">
            <a:avLst/>
          </a:prstGeom>
          <a:noFill/>
          <a:ln w="9525">
            <a:noFill/>
            <a:miter lim="800000"/>
            <a:headEnd/>
            <a:tailEnd/>
          </a:ln>
          <a:effectLst/>
        </p:spPr>
        <p:txBody>
          <a:bodyPr>
            <a:spAutoFit/>
          </a:bodyPr>
          <a:lstStyle/>
          <a:p>
            <a:pPr algn="ctr">
              <a:spcBef>
                <a:spcPct val="50000"/>
              </a:spcBef>
            </a:pPr>
            <a:r>
              <a:rPr lang="en-US" dirty="0"/>
              <a:t>a</a:t>
            </a:r>
          </a:p>
        </p:txBody>
      </p:sp>
      <p:grpSp>
        <p:nvGrpSpPr>
          <p:cNvPr id="37" name="Group 61">
            <a:extLst>
              <a:ext uri="{FF2B5EF4-FFF2-40B4-BE49-F238E27FC236}">
                <a16:creationId xmlns:a16="http://schemas.microsoft.com/office/drawing/2014/main" id="{0B174FF8-A0D6-4542-9676-71EE6849050C}"/>
              </a:ext>
            </a:extLst>
          </p:cNvPr>
          <p:cNvGrpSpPr>
            <a:grpSpLocks/>
          </p:cNvGrpSpPr>
          <p:nvPr/>
        </p:nvGrpSpPr>
        <p:grpSpPr bwMode="auto">
          <a:xfrm>
            <a:off x="228600" y="4845198"/>
            <a:ext cx="6019800" cy="1073150"/>
            <a:chOff x="96" y="3312"/>
            <a:chExt cx="3792" cy="676"/>
          </a:xfrm>
        </p:grpSpPr>
        <p:grpSp>
          <p:nvGrpSpPr>
            <p:cNvPr id="38" name="Group 62">
              <a:extLst>
                <a:ext uri="{FF2B5EF4-FFF2-40B4-BE49-F238E27FC236}">
                  <a16:creationId xmlns:a16="http://schemas.microsoft.com/office/drawing/2014/main" id="{CE8998AF-0A17-454C-9F0D-A4FF929EF290}"/>
                </a:ext>
              </a:extLst>
            </p:cNvPr>
            <p:cNvGrpSpPr>
              <a:grpSpLocks/>
            </p:cNvGrpSpPr>
            <p:nvPr/>
          </p:nvGrpSpPr>
          <p:grpSpPr bwMode="auto">
            <a:xfrm>
              <a:off x="96" y="3312"/>
              <a:ext cx="3792" cy="640"/>
              <a:chOff x="96" y="3312"/>
              <a:chExt cx="3792" cy="640"/>
            </a:xfrm>
          </p:grpSpPr>
          <p:sp>
            <p:nvSpPr>
              <p:cNvPr id="40" name="Text Box 63">
                <a:extLst>
                  <a:ext uri="{FF2B5EF4-FFF2-40B4-BE49-F238E27FC236}">
                    <a16:creationId xmlns:a16="http://schemas.microsoft.com/office/drawing/2014/main" id="{AA55ED28-0DDC-4F07-AF87-773DEDE0E670}"/>
                  </a:ext>
                </a:extLst>
              </p:cNvPr>
              <p:cNvSpPr txBox="1">
                <a:spLocks noChangeArrowheads="1"/>
              </p:cNvSpPr>
              <p:nvPr/>
            </p:nvSpPr>
            <p:spPr bwMode="auto">
              <a:xfrm>
                <a:off x="96" y="3312"/>
                <a:ext cx="3792" cy="640"/>
              </a:xfrm>
              <a:prstGeom prst="rect">
                <a:avLst/>
              </a:prstGeom>
              <a:noFill/>
              <a:ln w="9525">
                <a:noFill/>
                <a:miter lim="800000"/>
                <a:headEnd/>
                <a:tailEnd/>
              </a:ln>
              <a:effectLst/>
            </p:spPr>
            <p:txBody>
              <a:bodyPr wrap="square">
                <a:spAutoFit/>
              </a:bodyPr>
              <a:lstStyle/>
              <a:p>
                <a:pPr>
                  <a:spcBef>
                    <a:spcPct val="50000"/>
                  </a:spcBef>
                </a:pPr>
                <a:r>
                  <a:rPr lang="en-US" sz="2000" dirty="0">
                    <a:solidFill>
                      <a:schemeClr val="tx2"/>
                    </a:solidFill>
                  </a:rPr>
                  <a:t>A</a:t>
                </a:r>
                <a:r>
                  <a:rPr lang="en-US" sz="2000" dirty="0">
                    <a:solidFill>
                      <a:schemeClr val="accent2"/>
                    </a:solidFill>
                  </a:rPr>
                  <a:t> </a:t>
                </a:r>
                <a:r>
                  <a:rPr lang="en-US" sz="2000" dirty="0">
                    <a:solidFill>
                      <a:srgbClr val="CC0099"/>
                    </a:solidFill>
                  </a:rPr>
                  <a:t>cluster state</a:t>
                </a:r>
                <a:r>
                  <a:rPr lang="en-US" sz="2000" dirty="0">
                    <a:solidFill>
                      <a:schemeClr val="accent2"/>
                    </a:solidFill>
                  </a:rPr>
                  <a:t> </a:t>
                </a:r>
                <a:r>
                  <a:rPr lang="en-US" sz="2000" dirty="0">
                    <a:solidFill>
                      <a:schemeClr val="tx2"/>
                    </a:solidFill>
                  </a:rPr>
                  <a:t>can be constructed by applying the operator</a:t>
                </a:r>
                <a:r>
                  <a:rPr lang="en-US" sz="2000" dirty="0">
                    <a:solidFill>
                      <a:schemeClr val="accent2"/>
                    </a:solidFill>
                  </a:rPr>
                  <a:t>                       </a:t>
                </a:r>
                <a:r>
                  <a:rPr lang="en-US" sz="2000" dirty="0">
                    <a:solidFill>
                      <a:schemeClr val="tx2"/>
                    </a:solidFill>
                  </a:rPr>
                  <a:t>between</a:t>
                </a:r>
                <a:r>
                  <a:rPr lang="en-US" sz="2000" dirty="0">
                    <a:solidFill>
                      <a:schemeClr val="accent2"/>
                    </a:solidFill>
                  </a:rPr>
                  <a:t> </a:t>
                </a:r>
                <a:r>
                  <a:rPr lang="en-US" sz="2000" b="1" dirty="0">
                    <a:solidFill>
                      <a:srgbClr val="CC0099"/>
                    </a:solidFill>
                  </a:rPr>
                  <a:t>neighbor</a:t>
                </a:r>
                <a:r>
                  <a:rPr lang="en-US" sz="2000" dirty="0">
                    <a:solidFill>
                      <a:schemeClr val="accent2"/>
                    </a:solidFill>
                  </a:rPr>
                  <a:t> </a:t>
                </a:r>
                <a:r>
                  <a:rPr lang="en-US" sz="2000" dirty="0">
                    <a:solidFill>
                      <a:schemeClr val="tx2"/>
                    </a:solidFill>
                  </a:rPr>
                  <a:t>qubits. With the qubits initially in the state:</a:t>
                </a:r>
              </a:p>
            </p:txBody>
          </p:sp>
          <p:graphicFrame>
            <p:nvGraphicFramePr>
              <p:cNvPr id="41" name="Object 64">
                <a:extLst>
                  <a:ext uri="{FF2B5EF4-FFF2-40B4-BE49-F238E27FC236}">
                    <a16:creationId xmlns:a16="http://schemas.microsoft.com/office/drawing/2014/main" id="{ECCF0D3B-9F43-4445-B10A-A7FBAECF8E93}"/>
                  </a:ext>
                </a:extLst>
              </p:cNvPr>
              <p:cNvGraphicFramePr>
                <a:graphicFrameLocks noChangeAspect="1"/>
              </p:cNvGraphicFramePr>
              <p:nvPr/>
            </p:nvGraphicFramePr>
            <p:xfrm>
              <a:off x="768" y="3477"/>
              <a:ext cx="864" cy="315"/>
            </p:xfrm>
            <a:graphic>
              <a:graphicData uri="http://schemas.openxmlformats.org/presentationml/2006/ole">
                <mc:AlternateContent xmlns:mc="http://schemas.openxmlformats.org/markup-compatibility/2006">
                  <mc:Choice xmlns:v="urn:schemas-microsoft-com:vml" Requires="v">
                    <p:oleObj spid="_x0000_s3158" name="Equation" r:id="rId3" imgW="1079280" imgH="393480" progId="Equation.3">
                      <p:embed/>
                    </p:oleObj>
                  </mc:Choice>
                  <mc:Fallback>
                    <p:oleObj name="Equation" r:id="rId3" imgW="1079280" imgH="393480" progId="Equation.3">
                      <p:embed/>
                      <p:pic>
                        <p:nvPicPr>
                          <p:cNvPr id="39" name="Object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 y="3477"/>
                            <a:ext cx="864" cy="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graphicFrame>
          <p:nvGraphicFramePr>
            <p:cNvPr id="39" name="Object 65">
              <a:extLst>
                <a:ext uri="{FF2B5EF4-FFF2-40B4-BE49-F238E27FC236}">
                  <a16:creationId xmlns:a16="http://schemas.microsoft.com/office/drawing/2014/main" id="{E1E7B65A-5125-4AFD-BEF8-D42A527FBF16}"/>
                </a:ext>
              </a:extLst>
            </p:cNvPr>
            <p:cNvGraphicFramePr>
              <a:graphicFrameLocks noChangeAspect="1"/>
            </p:cNvGraphicFramePr>
            <p:nvPr/>
          </p:nvGraphicFramePr>
          <p:xfrm>
            <a:off x="2640" y="3650"/>
            <a:ext cx="912" cy="338"/>
          </p:xfrm>
          <a:graphic>
            <a:graphicData uri="http://schemas.openxmlformats.org/presentationml/2006/ole">
              <mc:AlternateContent xmlns:mc="http://schemas.openxmlformats.org/markup-compatibility/2006">
                <mc:Choice xmlns:v="urn:schemas-microsoft-com:vml" Requires="v">
                  <p:oleObj spid="_x0000_s3159" name="Equation" r:id="rId5" imgW="1130040" imgH="419040" progId="Equation.3">
                    <p:embed/>
                  </p:oleObj>
                </mc:Choice>
                <mc:Fallback>
                  <p:oleObj name="Equation" r:id="rId5" imgW="1130040" imgH="419040" progId="Equation.3">
                    <p:embed/>
                    <p:pic>
                      <p:nvPicPr>
                        <p:cNvPr id="37" name="Object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40" y="3650"/>
                          <a:ext cx="912" cy="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42" name="TextBox 41">
            <a:extLst>
              <a:ext uri="{FF2B5EF4-FFF2-40B4-BE49-F238E27FC236}">
                <a16:creationId xmlns:a16="http://schemas.microsoft.com/office/drawing/2014/main" id="{CCB60233-A6F5-482A-83DE-BFFC776CBC67}"/>
              </a:ext>
            </a:extLst>
          </p:cNvPr>
          <p:cNvSpPr txBox="1"/>
          <p:nvPr/>
        </p:nvSpPr>
        <p:spPr>
          <a:xfrm>
            <a:off x="228600" y="4308623"/>
            <a:ext cx="4953000" cy="400110"/>
          </a:xfrm>
          <a:prstGeom prst="rect">
            <a:avLst/>
          </a:prstGeom>
          <a:noFill/>
        </p:spPr>
        <p:txBody>
          <a:bodyPr wrap="square" rtlCol="0">
            <a:spAutoFit/>
          </a:bodyPr>
          <a:lstStyle/>
          <a:p>
            <a:r>
              <a:rPr lang="en-US" sz="2000" b="1" dirty="0">
                <a:solidFill>
                  <a:schemeClr val="tx2"/>
                </a:solidFill>
              </a:rPr>
              <a:t>How do you construct a cluster state?</a:t>
            </a:r>
          </a:p>
        </p:txBody>
      </p:sp>
      <p:sp>
        <p:nvSpPr>
          <p:cNvPr id="43" name="Text Box 58">
            <a:extLst>
              <a:ext uri="{FF2B5EF4-FFF2-40B4-BE49-F238E27FC236}">
                <a16:creationId xmlns:a16="http://schemas.microsoft.com/office/drawing/2014/main" id="{83585824-6E51-44D7-8EA4-DF28D63006EC}"/>
              </a:ext>
            </a:extLst>
          </p:cNvPr>
          <p:cNvSpPr txBox="1">
            <a:spLocks noChangeArrowheads="1"/>
          </p:cNvSpPr>
          <p:nvPr/>
        </p:nvSpPr>
        <p:spPr bwMode="auto">
          <a:xfrm>
            <a:off x="5410200" y="1794023"/>
            <a:ext cx="1676400" cy="641350"/>
          </a:xfrm>
          <a:prstGeom prst="rect">
            <a:avLst/>
          </a:prstGeom>
          <a:noFill/>
          <a:ln w="9525">
            <a:noFill/>
            <a:miter lim="800000"/>
            <a:headEnd/>
            <a:tailEnd/>
          </a:ln>
          <a:effectLst/>
        </p:spPr>
        <p:txBody>
          <a:bodyPr>
            <a:spAutoFit/>
          </a:bodyPr>
          <a:lstStyle/>
          <a:p>
            <a:pPr algn="ctr">
              <a:spcBef>
                <a:spcPct val="50000"/>
              </a:spcBef>
            </a:pPr>
            <a:r>
              <a:rPr lang="en-US"/>
              <a:t>Neighborhood of </a:t>
            </a:r>
            <a:r>
              <a:rPr lang="en-US" i="1"/>
              <a:t>a</a:t>
            </a:r>
          </a:p>
        </p:txBody>
      </p:sp>
      <p:graphicFrame>
        <p:nvGraphicFramePr>
          <p:cNvPr id="45" name="Object 22">
            <a:extLst>
              <a:ext uri="{FF2B5EF4-FFF2-40B4-BE49-F238E27FC236}">
                <a16:creationId xmlns:a16="http://schemas.microsoft.com/office/drawing/2014/main" id="{360D5CD1-8A14-47A3-89A6-651D43FCE49F}"/>
              </a:ext>
            </a:extLst>
          </p:cNvPr>
          <p:cNvGraphicFramePr>
            <a:graphicFrameLocks noChangeAspect="1"/>
          </p:cNvGraphicFramePr>
          <p:nvPr>
            <p:extLst>
              <p:ext uri="{D42A27DB-BD31-4B8C-83A1-F6EECF244321}">
                <p14:modId xmlns:p14="http://schemas.microsoft.com/office/powerpoint/2010/main" val="3789794775"/>
              </p:ext>
            </p:extLst>
          </p:nvPr>
        </p:nvGraphicFramePr>
        <p:xfrm>
          <a:off x="228600" y="1377825"/>
          <a:ext cx="533400" cy="444500"/>
        </p:xfrm>
        <a:graphic>
          <a:graphicData uri="http://schemas.openxmlformats.org/presentationml/2006/ole">
            <mc:AlternateContent xmlns:mc="http://schemas.openxmlformats.org/markup-compatibility/2006">
              <mc:Choice xmlns:v="urn:schemas-microsoft-com:vml" Requires="v">
                <p:oleObj spid="_x0000_s3160" name="Equation" r:id="rId7" imgW="304560" imgH="253800" progId="Equation.3">
                  <p:embed/>
                </p:oleObj>
              </mc:Choice>
              <mc:Fallback>
                <p:oleObj name="Equation" r:id="rId7" imgW="304560" imgH="253800" progId="Equation.3">
                  <p:embed/>
                  <p:pic>
                    <p:nvPicPr>
                      <p:cNvPr id="49"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1377825"/>
                        <a:ext cx="533400" cy="44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6" name="Text Box 23">
            <a:extLst>
              <a:ext uri="{FF2B5EF4-FFF2-40B4-BE49-F238E27FC236}">
                <a16:creationId xmlns:a16="http://schemas.microsoft.com/office/drawing/2014/main" id="{95AAAA0F-3E3B-413F-8BA3-5F218450A2ED}"/>
              </a:ext>
            </a:extLst>
          </p:cNvPr>
          <p:cNvSpPr txBox="1">
            <a:spLocks noChangeArrowheads="1"/>
          </p:cNvSpPr>
          <p:nvPr/>
        </p:nvSpPr>
        <p:spPr bwMode="auto">
          <a:xfrm>
            <a:off x="533400" y="1414689"/>
            <a:ext cx="6019800" cy="400110"/>
          </a:xfrm>
          <a:prstGeom prst="rect">
            <a:avLst/>
          </a:prstGeom>
          <a:noFill/>
          <a:ln w="9525">
            <a:noFill/>
            <a:miter lim="800000"/>
            <a:headEnd/>
            <a:tailEnd/>
          </a:ln>
          <a:effectLst/>
        </p:spPr>
        <p:txBody>
          <a:bodyPr wrap="square">
            <a:spAutoFit/>
          </a:bodyPr>
          <a:lstStyle/>
          <a:p>
            <a:pPr algn="ctr">
              <a:spcBef>
                <a:spcPct val="50000"/>
              </a:spcBef>
            </a:pPr>
            <a:r>
              <a:rPr lang="en-US" sz="2000" dirty="0"/>
              <a:t>is characterized by a set of eigenvalue equations:</a:t>
            </a:r>
          </a:p>
        </p:txBody>
      </p:sp>
      <p:graphicFrame>
        <p:nvGraphicFramePr>
          <p:cNvPr id="47" name="Object 24">
            <a:extLst>
              <a:ext uri="{FF2B5EF4-FFF2-40B4-BE49-F238E27FC236}">
                <a16:creationId xmlns:a16="http://schemas.microsoft.com/office/drawing/2014/main" id="{E6045835-1C82-463F-B214-5FD42789A190}"/>
              </a:ext>
            </a:extLst>
          </p:cNvPr>
          <p:cNvGraphicFramePr>
            <a:graphicFrameLocks noChangeAspect="1"/>
          </p:cNvGraphicFramePr>
          <p:nvPr>
            <p:extLst>
              <p:ext uri="{D42A27DB-BD31-4B8C-83A1-F6EECF244321}">
                <p14:modId xmlns:p14="http://schemas.microsoft.com/office/powerpoint/2010/main" val="433387836"/>
              </p:ext>
            </p:extLst>
          </p:nvPr>
        </p:nvGraphicFramePr>
        <p:xfrm>
          <a:off x="1078309" y="1920669"/>
          <a:ext cx="2532063" cy="827088"/>
        </p:xfrm>
        <a:graphic>
          <a:graphicData uri="http://schemas.openxmlformats.org/presentationml/2006/ole">
            <mc:AlternateContent xmlns:mc="http://schemas.openxmlformats.org/markup-compatibility/2006">
              <mc:Choice xmlns:v="urn:schemas-microsoft-com:vml" Requires="v">
                <p:oleObj spid="_x0000_s3161" name="Equation" r:id="rId9" imgW="1320480" imgH="431640" progId="Equation.3">
                  <p:embed/>
                </p:oleObj>
              </mc:Choice>
              <mc:Fallback>
                <p:oleObj name="Equation" r:id="rId9" imgW="1320480" imgH="431640" progId="Equation.3">
                  <p:embed/>
                  <p:pic>
                    <p:nvPicPr>
                      <p:cNvPr id="47" name="Object 24"/>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078309" y="1920669"/>
                        <a:ext cx="2532063" cy="827088"/>
                      </a:xfrm>
                      <a:prstGeom prst="rect">
                        <a:avLst/>
                      </a:prstGeom>
                      <a:noFill/>
                      <a:ln w="28575">
                        <a:solidFill>
                          <a:srgbClr val="0070C0"/>
                        </a:solidFill>
                      </a:ln>
                    </p:spPr>
                  </p:pic>
                </p:oleObj>
              </mc:Fallback>
            </mc:AlternateContent>
          </a:graphicData>
        </a:graphic>
      </p:graphicFrame>
      <p:sp>
        <p:nvSpPr>
          <p:cNvPr id="48" name="Text Box 25">
            <a:extLst>
              <a:ext uri="{FF2B5EF4-FFF2-40B4-BE49-F238E27FC236}">
                <a16:creationId xmlns:a16="http://schemas.microsoft.com/office/drawing/2014/main" id="{AAD4ED8A-F9AF-4C98-90AE-C549D55BB97C}"/>
              </a:ext>
            </a:extLst>
          </p:cNvPr>
          <p:cNvSpPr txBox="1">
            <a:spLocks noChangeArrowheads="1"/>
          </p:cNvSpPr>
          <p:nvPr/>
        </p:nvSpPr>
        <p:spPr bwMode="auto">
          <a:xfrm>
            <a:off x="228600" y="2790973"/>
            <a:ext cx="5029200" cy="396875"/>
          </a:xfrm>
          <a:prstGeom prst="rect">
            <a:avLst/>
          </a:prstGeom>
          <a:noFill/>
          <a:ln w="9525">
            <a:noFill/>
            <a:miter lim="800000"/>
            <a:headEnd/>
            <a:tailEnd/>
          </a:ln>
          <a:effectLst/>
        </p:spPr>
        <p:txBody>
          <a:bodyPr>
            <a:spAutoFit/>
          </a:bodyPr>
          <a:lstStyle/>
          <a:p>
            <a:pPr>
              <a:spcBef>
                <a:spcPct val="50000"/>
              </a:spcBef>
            </a:pPr>
            <a:r>
              <a:rPr lang="en-US" sz="2000" dirty="0"/>
              <a:t>where </a:t>
            </a:r>
            <a:r>
              <a:rPr lang="en-US" sz="2000" i="1" dirty="0"/>
              <a:t>N(a)</a:t>
            </a:r>
            <a:r>
              <a:rPr lang="en-US" sz="2000" dirty="0"/>
              <a:t> is the neighborhood of </a:t>
            </a:r>
            <a:r>
              <a:rPr lang="en-US" sz="2000" i="1" dirty="0"/>
              <a:t>a</a:t>
            </a:r>
            <a:r>
              <a:rPr lang="en-US" sz="2000" dirty="0"/>
              <a:t>.</a:t>
            </a:r>
          </a:p>
        </p:txBody>
      </p:sp>
      <p:sp>
        <p:nvSpPr>
          <p:cNvPr id="49" name="TextBox 48">
            <a:extLst>
              <a:ext uri="{FF2B5EF4-FFF2-40B4-BE49-F238E27FC236}">
                <a16:creationId xmlns:a16="http://schemas.microsoft.com/office/drawing/2014/main" id="{97083775-D3A0-4FD7-B0D4-EF936CEE25A7}"/>
              </a:ext>
            </a:extLst>
          </p:cNvPr>
          <p:cNvSpPr txBox="1"/>
          <p:nvPr/>
        </p:nvSpPr>
        <p:spPr>
          <a:xfrm>
            <a:off x="1295400" y="6058771"/>
            <a:ext cx="6731758" cy="707886"/>
          </a:xfrm>
          <a:prstGeom prst="rect">
            <a:avLst/>
          </a:prstGeom>
          <a:noFill/>
        </p:spPr>
        <p:txBody>
          <a:bodyPr wrap="square" rtlCol="0">
            <a:spAutoFit/>
          </a:bodyPr>
          <a:lstStyle/>
          <a:p>
            <a:pPr algn="ctr"/>
            <a:r>
              <a:rPr lang="en-US" sz="2000" dirty="0">
                <a:solidFill>
                  <a:schemeClr val="tx2"/>
                </a:solidFill>
              </a:rPr>
              <a:t>Now, measurement on any qubit may affect the state of the qubits in its neighborhood!</a:t>
            </a:r>
          </a:p>
        </p:txBody>
      </p:sp>
      <p:sp>
        <p:nvSpPr>
          <p:cNvPr id="50" name="TextBox 49">
            <a:extLst>
              <a:ext uri="{FF2B5EF4-FFF2-40B4-BE49-F238E27FC236}">
                <a16:creationId xmlns:a16="http://schemas.microsoft.com/office/drawing/2014/main" id="{C6EE3ED1-7AC4-42B6-82E2-6D14B73B6CD8}"/>
              </a:ext>
            </a:extLst>
          </p:cNvPr>
          <p:cNvSpPr txBox="1"/>
          <p:nvPr/>
        </p:nvSpPr>
        <p:spPr>
          <a:xfrm>
            <a:off x="228600" y="3283237"/>
            <a:ext cx="4876800" cy="923330"/>
          </a:xfrm>
          <a:prstGeom prst="rect">
            <a:avLst/>
          </a:prstGeom>
          <a:noFill/>
        </p:spPr>
        <p:txBody>
          <a:bodyPr wrap="square" rtlCol="0">
            <a:spAutoFit/>
          </a:bodyPr>
          <a:lstStyle/>
          <a:p>
            <a:r>
              <a:rPr lang="en-US" dirty="0"/>
              <a:t>These are stabilizer states that play an important role in Quantum Error Correction and other Quantum Computing protocols…</a:t>
            </a:r>
          </a:p>
        </p:txBody>
      </p:sp>
      <p:graphicFrame>
        <p:nvGraphicFramePr>
          <p:cNvPr id="51" name="Object 65">
            <a:extLst>
              <a:ext uri="{FF2B5EF4-FFF2-40B4-BE49-F238E27FC236}">
                <a16:creationId xmlns:a16="http://schemas.microsoft.com/office/drawing/2014/main" id="{C4DB7A23-7967-419F-A692-79B4406A8409}"/>
              </a:ext>
            </a:extLst>
          </p:cNvPr>
          <p:cNvGraphicFramePr>
            <a:graphicFrameLocks noChangeAspect="1"/>
          </p:cNvGraphicFramePr>
          <p:nvPr>
            <p:extLst>
              <p:ext uri="{D42A27DB-BD31-4B8C-83A1-F6EECF244321}">
                <p14:modId xmlns:p14="http://schemas.microsoft.com/office/powerpoint/2010/main" val="3310095883"/>
              </p:ext>
            </p:extLst>
          </p:nvPr>
        </p:nvGraphicFramePr>
        <p:xfrm>
          <a:off x="6629400" y="4845198"/>
          <a:ext cx="1447800" cy="536575"/>
        </p:xfrm>
        <a:graphic>
          <a:graphicData uri="http://schemas.openxmlformats.org/presentationml/2006/ole">
            <mc:AlternateContent xmlns:mc="http://schemas.openxmlformats.org/markup-compatibility/2006">
              <mc:Choice xmlns:v="urn:schemas-microsoft-com:vml" Requires="v">
                <p:oleObj spid="_x0000_s3162" name="Equation" r:id="rId11" imgW="1130040" imgH="419040" progId="Equation.3">
                  <p:embed/>
                </p:oleObj>
              </mc:Choice>
              <mc:Fallback>
                <p:oleObj name="Equation" r:id="rId11" imgW="1130040" imgH="419040" progId="Equation.3">
                  <p:embed/>
                  <p:pic>
                    <p:nvPicPr>
                      <p:cNvPr id="55" name="Object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29400" y="4845198"/>
                        <a:ext cx="1447800" cy="53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52" name="Straight Arrow Connector 51">
            <a:extLst>
              <a:ext uri="{FF2B5EF4-FFF2-40B4-BE49-F238E27FC236}">
                <a16:creationId xmlns:a16="http://schemas.microsoft.com/office/drawing/2014/main" id="{2E3D76FD-7605-43D7-96C5-718A8BBE8479}"/>
              </a:ext>
            </a:extLst>
          </p:cNvPr>
          <p:cNvCxnSpPr>
            <a:endCxn id="19" idx="6"/>
          </p:cNvCxnSpPr>
          <p:nvPr/>
        </p:nvCxnSpPr>
        <p:spPr>
          <a:xfrm rot="5400000" flipH="1" flipV="1">
            <a:off x="6649244" y="4524523"/>
            <a:ext cx="532606" cy="2674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53" name="Object 64">
            <a:extLst>
              <a:ext uri="{FF2B5EF4-FFF2-40B4-BE49-F238E27FC236}">
                <a16:creationId xmlns:a16="http://schemas.microsoft.com/office/drawing/2014/main" id="{02D607F0-F6B8-4FFC-8E28-2AC0672C00DA}"/>
              </a:ext>
            </a:extLst>
          </p:cNvPr>
          <p:cNvGraphicFramePr>
            <a:graphicFrameLocks noChangeAspect="1"/>
          </p:cNvGraphicFramePr>
          <p:nvPr>
            <p:extLst>
              <p:ext uri="{D42A27DB-BD31-4B8C-83A1-F6EECF244321}">
                <p14:modId xmlns:p14="http://schemas.microsoft.com/office/powerpoint/2010/main" val="3078606616"/>
              </p:ext>
            </p:extLst>
          </p:nvPr>
        </p:nvGraphicFramePr>
        <p:xfrm>
          <a:off x="7543800" y="1647973"/>
          <a:ext cx="1371600" cy="500063"/>
        </p:xfrm>
        <a:graphic>
          <a:graphicData uri="http://schemas.openxmlformats.org/presentationml/2006/ole">
            <mc:AlternateContent xmlns:mc="http://schemas.openxmlformats.org/markup-compatibility/2006">
              <mc:Choice xmlns:v="urn:schemas-microsoft-com:vml" Requires="v">
                <p:oleObj spid="_x0000_s3163" name="Equation" r:id="rId12" imgW="1079280" imgH="393480" progId="Equation.3">
                  <p:embed/>
                </p:oleObj>
              </mc:Choice>
              <mc:Fallback>
                <p:oleObj name="Equation" r:id="rId12" imgW="1079280" imgH="393480" progId="Equation.3">
                  <p:embed/>
                  <p:pic>
                    <p:nvPicPr>
                      <p:cNvPr id="60" name="Object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1647973"/>
                        <a:ext cx="1371600" cy="500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cxnSp>
        <p:nvCxnSpPr>
          <p:cNvPr id="54" name="Straight Arrow Connector 53">
            <a:extLst>
              <a:ext uri="{FF2B5EF4-FFF2-40B4-BE49-F238E27FC236}">
                <a16:creationId xmlns:a16="http://schemas.microsoft.com/office/drawing/2014/main" id="{448F3AFD-26E8-4CF0-B3AC-8CABE1AE29A7}"/>
              </a:ext>
            </a:extLst>
          </p:cNvPr>
          <p:cNvCxnSpPr/>
          <p:nvPr/>
        </p:nvCxnSpPr>
        <p:spPr>
          <a:xfrm rot="5400000">
            <a:off x="7924800" y="2333773"/>
            <a:ext cx="457200" cy="1524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2426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9E71E-7221-4C4D-953A-F1797B0A36E7}"/>
              </a:ext>
            </a:extLst>
          </p:cNvPr>
          <p:cNvSpPr>
            <a:spLocks noGrp="1"/>
          </p:cNvSpPr>
          <p:nvPr>
            <p:ph type="title"/>
          </p:nvPr>
        </p:nvSpPr>
        <p:spPr/>
        <p:txBody>
          <a:bodyPr/>
          <a:lstStyle/>
          <a:p>
            <a:r>
              <a:rPr lang="en-US" dirty="0"/>
              <a:t>Cluster-Based Quantum Computation</a:t>
            </a:r>
          </a:p>
        </p:txBody>
      </p:sp>
      <p:sp>
        <p:nvSpPr>
          <p:cNvPr id="86" name="Text Box 2">
            <a:extLst>
              <a:ext uri="{FF2B5EF4-FFF2-40B4-BE49-F238E27FC236}">
                <a16:creationId xmlns:a16="http://schemas.microsoft.com/office/drawing/2014/main" id="{840D9F5B-2F4C-41AB-96C3-D30C67913098}"/>
              </a:ext>
            </a:extLst>
          </p:cNvPr>
          <p:cNvSpPr txBox="1">
            <a:spLocks noChangeArrowheads="1"/>
          </p:cNvSpPr>
          <p:nvPr/>
        </p:nvSpPr>
        <p:spPr bwMode="auto">
          <a:xfrm>
            <a:off x="304800" y="4732094"/>
            <a:ext cx="7848600" cy="2031325"/>
          </a:xfrm>
          <a:prstGeom prst="rect">
            <a:avLst/>
          </a:prstGeom>
          <a:solidFill>
            <a:schemeClr val="bg1"/>
          </a:solidFill>
          <a:ln w="9525">
            <a:noFill/>
            <a:miter lim="800000"/>
            <a:headEnd/>
            <a:tailEnd/>
          </a:ln>
          <a:effectLst/>
        </p:spPr>
        <p:txBody>
          <a:bodyPr wrap="square">
            <a:spAutoFit/>
          </a:bodyPr>
          <a:lstStyle/>
          <a:p>
            <a:pPr marL="342900" indent="-342900" fontAlgn="base">
              <a:spcBef>
                <a:spcPct val="50000"/>
              </a:spcBef>
              <a:spcAft>
                <a:spcPct val="0"/>
              </a:spcAft>
              <a:buFontTx/>
              <a:buAutoNum type="arabicPeriod"/>
            </a:pPr>
            <a:r>
              <a:rPr lang="en-US" dirty="0">
                <a:solidFill>
                  <a:schemeClr val="tx2"/>
                </a:solidFill>
                <a:cs typeface="Arial" charset="0"/>
              </a:rPr>
              <a:t>Input: build 2-D cluster state by rotating all qubits into the state              and applying                  between nearest neighbor qubits</a:t>
            </a:r>
          </a:p>
          <a:p>
            <a:pPr marL="342900" indent="-342900" fontAlgn="base">
              <a:spcBef>
                <a:spcPct val="50000"/>
              </a:spcBef>
              <a:spcAft>
                <a:spcPct val="0"/>
              </a:spcAft>
              <a:buFontTx/>
              <a:buAutoNum type="arabicPeriod"/>
            </a:pPr>
            <a:r>
              <a:rPr lang="en-US" dirty="0">
                <a:solidFill>
                  <a:schemeClr val="tx2"/>
                </a:solidFill>
                <a:cs typeface="Arial" charset="0"/>
              </a:rPr>
              <a:t>Algorithm implementation: single-qubit measurements in the x-y plane. Previous measurement and angle of measurement axis determines gate</a:t>
            </a:r>
          </a:p>
          <a:p>
            <a:pPr marL="342900" indent="-342900" fontAlgn="base">
              <a:spcBef>
                <a:spcPct val="50000"/>
              </a:spcBef>
              <a:spcAft>
                <a:spcPct val="0"/>
              </a:spcAft>
              <a:buFontTx/>
              <a:buAutoNum type="arabicPeriod"/>
            </a:pPr>
            <a:r>
              <a:rPr lang="en-US" dirty="0">
                <a:solidFill>
                  <a:schemeClr val="tx2"/>
                </a:solidFill>
                <a:cs typeface="Arial" charset="0"/>
              </a:rPr>
              <a:t>Output: Measure final column of qubits and perform required single-qubit corrections</a:t>
            </a:r>
          </a:p>
        </p:txBody>
      </p:sp>
      <p:graphicFrame>
        <p:nvGraphicFramePr>
          <p:cNvPr id="87" name="Object 4">
            <a:extLst>
              <a:ext uri="{FF2B5EF4-FFF2-40B4-BE49-F238E27FC236}">
                <a16:creationId xmlns:a16="http://schemas.microsoft.com/office/drawing/2014/main" id="{B74AB62F-461B-4971-B3D2-809022578EC3}"/>
              </a:ext>
            </a:extLst>
          </p:cNvPr>
          <p:cNvGraphicFramePr>
            <a:graphicFrameLocks noChangeAspect="1"/>
          </p:cNvGraphicFramePr>
          <p:nvPr>
            <p:extLst>
              <p:ext uri="{D42A27DB-BD31-4B8C-83A1-F6EECF244321}">
                <p14:modId xmlns:p14="http://schemas.microsoft.com/office/powerpoint/2010/main" val="3653207253"/>
              </p:ext>
            </p:extLst>
          </p:nvPr>
        </p:nvGraphicFramePr>
        <p:xfrm>
          <a:off x="2057400" y="5027622"/>
          <a:ext cx="1079500" cy="393700"/>
        </p:xfrm>
        <a:graphic>
          <a:graphicData uri="http://schemas.openxmlformats.org/presentationml/2006/ole">
            <mc:AlternateContent xmlns:mc="http://schemas.openxmlformats.org/markup-compatibility/2006">
              <mc:Choice xmlns:v="urn:schemas-microsoft-com:vml" Requires="v">
                <p:oleObj spid="_x0000_s4128" name="Equation" r:id="rId3" imgW="1079280" imgH="393480" progId="Equation.3">
                  <p:embed/>
                </p:oleObj>
              </mc:Choice>
              <mc:Fallback>
                <p:oleObj name="Equation" r:id="rId3" imgW="1079280" imgH="393480" progId="Equation.3">
                  <p:embed/>
                  <p:pic>
                    <p:nvPicPr>
                      <p:cNvPr id="5124" name="Object 4"/>
                      <p:cNvPicPr>
                        <a:picLocks noGrp="1"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5027622"/>
                        <a:ext cx="1079500"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88" name="Group 5">
            <a:extLst>
              <a:ext uri="{FF2B5EF4-FFF2-40B4-BE49-F238E27FC236}">
                <a16:creationId xmlns:a16="http://schemas.microsoft.com/office/drawing/2014/main" id="{4FB400B8-C89F-42EC-A777-D7F283CCB974}"/>
              </a:ext>
            </a:extLst>
          </p:cNvPr>
          <p:cNvGrpSpPr>
            <a:grpSpLocks/>
          </p:cNvGrpSpPr>
          <p:nvPr/>
        </p:nvGrpSpPr>
        <p:grpSpPr bwMode="auto">
          <a:xfrm>
            <a:off x="1981200" y="1416336"/>
            <a:ext cx="2438400" cy="1879600"/>
            <a:chOff x="672" y="1632"/>
            <a:chExt cx="1536" cy="1184"/>
          </a:xfrm>
        </p:grpSpPr>
        <p:sp>
          <p:nvSpPr>
            <p:cNvPr id="89" name="Oval 6">
              <a:extLst>
                <a:ext uri="{FF2B5EF4-FFF2-40B4-BE49-F238E27FC236}">
                  <a16:creationId xmlns:a16="http://schemas.microsoft.com/office/drawing/2014/main" id="{55A943B4-FB2B-4046-9653-9617092B67CC}"/>
                </a:ext>
              </a:extLst>
            </p:cNvPr>
            <p:cNvSpPr>
              <a:spLocks noChangeArrowheads="1"/>
            </p:cNvSpPr>
            <p:nvPr/>
          </p:nvSpPr>
          <p:spPr bwMode="auto">
            <a:xfrm rot="-5400000">
              <a:off x="1105" y="2106"/>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0" name="Oval 7">
              <a:extLst>
                <a:ext uri="{FF2B5EF4-FFF2-40B4-BE49-F238E27FC236}">
                  <a16:creationId xmlns:a16="http://schemas.microsoft.com/office/drawing/2014/main" id="{E38188EC-2824-450B-8AFF-EBB2C3CAB861}"/>
                </a:ext>
              </a:extLst>
            </p:cNvPr>
            <p:cNvSpPr>
              <a:spLocks noChangeArrowheads="1"/>
            </p:cNvSpPr>
            <p:nvPr/>
          </p:nvSpPr>
          <p:spPr bwMode="auto">
            <a:xfrm rot="-5400000">
              <a:off x="1105" y="1632"/>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1" name="Oval 8">
              <a:extLst>
                <a:ext uri="{FF2B5EF4-FFF2-40B4-BE49-F238E27FC236}">
                  <a16:creationId xmlns:a16="http://schemas.microsoft.com/office/drawing/2014/main" id="{D9063CF8-41F0-4584-9F7F-80B109560711}"/>
                </a:ext>
              </a:extLst>
            </p:cNvPr>
            <p:cNvSpPr>
              <a:spLocks noChangeArrowheads="1"/>
            </p:cNvSpPr>
            <p:nvPr/>
          </p:nvSpPr>
          <p:spPr bwMode="auto">
            <a:xfrm rot="-5400000">
              <a:off x="1537" y="1632"/>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2" name="Line 9">
              <a:extLst>
                <a:ext uri="{FF2B5EF4-FFF2-40B4-BE49-F238E27FC236}">
                  <a16:creationId xmlns:a16="http://schemas.microsoft.com/office/drawing/2014/main" id="{370C1AA4-19BE-42C4-9C04-E02EEDE098E2}"/>
                </a:ext>
              </a:extLst>
            </p:cNvPr>
            <p:cNvSpPr>
              <a:spLocks noChangeShapeType="1"/>
            </p:cNvSpPr>
            <p:nvPr/>
          </p:nvSpPr>
          <p:spPr bwMode="auto">
            <a:xfrm rot="-5400000">
              <a:off x="1106" y="1988"/>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3" name="Line 10">
              <a:extLst>
                <a:ext uri="{FF2B5EF4-FFF2-40B4-BE49-F238E27FC236}">
                  <a16:creationId xmlns:a16="http://schemas.microsoft.com/office/drawing/2014/main" id="{5BC6AE21-29FD-4765-9A04-FE0E6DCB3F2B}"/>
                </a:ext>
              </a:extLst>
            </p:cNvPr>
            <p:cNvSpPr>
              <a:spLocks noChangeShapeType="1"/>
            </p:cNvSpPr>
            <p:nvPr/>
          </p:nvSpPr>
          <p:spPr bwMode="auto">
            <a:xfrm rot="16200000" flipV="1">
              <a:off x="1008" y="1655"/>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4" name="Line 11">
              <a:extLst>
                <a:ext uri="{FF2B5EF4-FFF2-40B4-BE49-F238E27FC236}">
                  <a16:creationId xmlns:a16="http://schemas.microsoft.com/office/drawing/2014/main" id="{55474A3A-3C66-4A29-A2C0-7B9ED60F4A0F}"/>
                </a:ext>
              </a:extLst>
            </p:cNvPr>
            <p:cNvSpPr>
              <a:spLocks noChangeShapeType="1"/>
            </p:cNvSpPr>
            <p:nvPr/>
          </p:nvSpPr>
          <p:spPr bwMode="auto">
            <a:xfrm rot="16200000" flipV="1">
              <a:off x="1872" y="1655"/>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5" name="Oval 12">
              <a:extLst>
                <a:ext uri="{FF2B5EF4-FFF2-40B4-BE49-F238E27FC236}">
                  <a16:creationId xmlns:a16="http://schemas.microsoft.com/office/drawing/2014/main" id="{18BDC6D7-741B-4B3B-B255-53BF02B68891}"/>
                </a:ext>
              </a:extLst>
            </p:cNvPr>
            <p:cNvSpPr>
              <a:spLocks noChangeArrowheads="1"/>
            </p:cNvSpPr>
            <p:nvPr/>
          </p:nvSpPr>
          <p:spPr bwMode="auto">
            <a:xfrm rot="-5400000">
              <a:off x="674" y="1631"/>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6" name="Oval 13">
              <a:extLst>
                <a:ext uri="{FF2B5EF4-FFF2-40B4-BE49-F238E27FC236}">
                  <a16:creationId xmlns:a16="http://schemas.microsoft.com/office/drawing/2014/main" id="{0473FB5A-EE2C-4056-A1C3-37E8776C5871}"/>
                </a:ext>
              </a:extLst>
            </p:cNvPr>
            <p:cNvSpPr>
              <a:spLocks noChangeArrowheads="1"/>
            </p:cNvSpPr>
            <p:nvPr/>
          </p:nvSpPr>
          <p:spPr bwMode="auto">
            <a:xfrm rot="-5400000">
              <a:off x="1969" y="1632"/>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7" name="Line 14">
              <a:extLst>
                <a:ext uri="{FF2B5EF4-FFF2-40B4-BE49-F238E27FC236}">
                  <a16:creationId xmlns:a16="http://schemas.microsoft.com/office/drawing/2014/main" id="{D7805493-D4E7-4526-9604-79045D37FD95}"/>
                </a:ext>
              </a:extLst>
            </p:cNvPr>
            <p:cNvSpPr>
              <a:spLocks noChangeShapeType="1"/>
            </p:cNvSpPr>
            <p:nvPr/>
          </p:nvSpPr>
          <p:spPr bwMode="auto">
            <a:xfrm rot="16200000" flipV="1">
              <a:off x="1440" y="1655"/>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8" name="Oval 15">
              <a:extLst>
                <a:ext uri="{FF2B5EF4-FFF2-40B4-BE49-F238E27FC236}">
                  <a16:creationId xmlns:a16="http://schemas.microsoft.com/office/drawing/2014/main" id="{8B8E8809-529F-4C63-8F43-A2B0551755A6}"/>
                </a:ext>
              </a:extLst>
            </p:cNvPr>
            <p:cNvSpPr>
              <a:spLocks noChangeArrowheads="1"/>
            </p:cNvSpPr>
            <p:nvPr/>
          </p:nvSpPr>
          <p:spPr bwMode="auto">
            <a:xfrm rot="-5400000" flipH="1" flipV="1">
              <a:off x="1105" y="2578"/>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99" name="Oval 16">
              <a:extLst>
                <a:ext uri="{FF2B5EF4-FFF2-40B4-BE49-F238E27FC236}">
                  <a16:creationId xmlns:a16="http://schemas.microsoft.com/office/drawing/2014/main" id="{F1AE7A51-DB3E-450E-905B-70AF95CB455B}"/>
                </a:ext>
              </a:extLst>
            </p:cNvPr>
            <p:cNvSpPr>
              <a:spLocks noChangeArrowheads="1"/>
            </p:cNvSpPr>
            <p:nvPr/>
          </p:nvSpPr>
          <p:spPr bwMode="auto">
            <a:xfrm rot="-5400000" flipH="1" flipV="1">
              <a:off x="673" y="2578"/>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0" name="Line 17">
              <a:extLst>
                <a:ext uri="{FF2B5EF4-FFF2-40B4-BE49-F238E27FC236}">
                  <a16:creationId xmlns:a16="http://schemas.microsoft.com/office/drawing/2014/main" id="{F3C150DA-C857-456F-861B-CE3A286422A2}"/>
                </a:ext>
              </a:extLst>
            </p:cNvPr>
            <p:cNvSpPr>
              <a:spLocks noChangeShapeType="1"/>
            </p:cNvSpPr>
            <p:nvPr/>
          </p:nvSpPr>
          <p:spPr bwMode="auto">
            <a:xfrm rot="-5400000" flipH="1" flipV="1">
              <a:off x="1106" y="2461"/>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1" name="Line 18">
              <a:extLst>
                <a:ext uri="{FF2B5EF4-FFF2-40B4-BE49-F238E27FC236}">
                  <a16:creationId xmlns:a16="http://schemas.microsoft.com/office/drawing/2014/main" id="{6A8311DD-352D-4826-891B-1E6568D1E9BB}"/>
                </a:ext>
              </a:extLst>
            </p:cNvPr>
            <p:cNvSpPr>
              <a:spLocks noChangeShapeType="1"/>
            </p:cNvSpPr>
            <p:nvPr/>
          </p:nvSpPr>
          <p:spPr bwMode="auto">
            <a:xfrm rot="16200000" flipH="1">
              <a:off x="1440" y="2602"/>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2" name="Oval 19">
              <a:extLst>
                <a:ext uri="{FF2B5EF4-FFF2-40B4-BE49-F238E27FC236}">
                  <a16:creationId xmlns:a16="http://schemas.microsoft.com/office/drawing/2014/main" id="{CAEA3923-E713-456F-B701-A520F01513CE}"/>
                </a:ext>
              </a:extLst>
            </p:cNvPr>
            <p:cNvSpPr>
              <a:spLocks noChangeArrowheads="1"/>
            </p:cNvSpPr>
            <p:nvPr/>
          </p:nvSpPr>
          <p:spPr bwMode="auto">
            <a:xfrm rot="-5400000" flipH="1" flipV="1">
              <a:off x="1537" y="2578"/>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3" name="Oval 20">
              <a:extLst>
                <a:ext uri="{FF2B5EF4-FFF2-40B4-BE49-F238E27FC236}">
                  <a16:creationId xmlns:a16="http://schemas.microsoft.com/office/drawing/2014/main" id="{97425C4F-8F55-4312-95D6-5D9E4056F9BE}"/>
                </a:ext>
              </a:extLst>
            </p:cNvPr>
            <p:cNvSpPr>
              <a:spLocks noChangeArrowheads="1"/>
            </p:cNvSpPr>
            <p:nvPr/>
          </p:nvSpPr>
          <p:spPr bwMode="auto">
            <a:xfrm rot="-5400000" flipH="1" flipV="1">
              <a:off x="1969" y="2578"/>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4" name="Line 21">
              <a:extLst>
                <a:ext uri="{FF2B5EF4-FFF2-40B4-BE49-F238E27FC236}">
                  <a16:creationId xmlns:a16="http://schemas.microsoft.com/office/drawing/2014/main" id="{2D895161-FD17-48F5-9981-DB1C1D870A5E}"/>
                </a:ext>
              </a:extLst>
            </p:cNvPr>
            <p:cNvSpPr>
              <a:spLocks noChangeShapeType="1"/>
            </p:cNvSpPr>
            <p:nvPr/>
          </p:nvSpPr>
          <p:spPr bwMode="auto">
            <a:xfrm rot="16200000" flipH="1">
              <a:off x="1872" y="2602"/>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5" name="Line 22">
              <a:extLst>
                <a:ext uri="{FF2B5EF4-FFF2-40B4-BE49-F238E27FC236}">
                  <a16:creationId xmlns:a16="http://schemas.microsoft.com/office/drawing/2014/main" id="{B0B76757-6250-405B-B0B2-6178F9991934}"/>
                </a:ext>
              </a:extLst>
            </p:cNvPr>
            <p:cNvSpPr>
              <a:spLocks noChangeShapeType="1"/>
            </p:cNvSpPr>
            <p:nvPr/>
          </p:nvSpPr>
          <p:spPr bwMode="auto">
            <a:xfrm rot="16200000" flipH="1">
              <a:off x="1008" y="2602"/>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6" name="Oval 23">
              <a:extLst>
                <a:ext uri="{FF2B5EF4-FFF2-40B4-BE49-F238E27FC236}">
                  <a16:creationId xmlns:a16="http://schemas.microsoft.com/office/drawing/2014/main" id="{C4400A4D-02D0-4F07-9314-B917F407C782}"/>
                </a:ext>
              </a:extLst>
            </p:cNvPr>
            <p:cNvSpPr>
              <a:spLocks noChangeArrowheads="1"/>
            </p:cNvSpPr>
            <p:nvPr/>
          </p:nvSpPr>
          <p:spPr bwMode="auto">
            <a:xfrm rot="-5400000">
              <a:off x="673" y="2106"/>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7" name="Line 24">
              <a:extLst>
                <a:ext uri="{FF2B5EF4-FFF2-40B4-BE49-F238E27FC236}">
                  <a16:creationId xmlns:a16="http://schemas.microsoft.com/office/drawing/2014/main" id="{401E7419-3BEF-4ABD-84AA-6DCC265DF8B9}"/>
                </a:ext>
              </a:extLst>
            </p:cNvPr>
            <p:cNvSpPr>
              <a:spLocks noChangeShapeType="1"/>
            </p:cNvSpPr>
            <p:nvPr/>
          </p:nvSpPr>
          <p:spPr bwMode="auto">
            <a:xfrm rot="-5400000">
              <a:off x="674" y="1990"/>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8" name="Line 25">
              <a:extLst>
                <a:ext uri="{FF2B5EF4-FFF2-40B4-BE49-F238E27FC236}">
                  <a16:creationId xmlns:a16="http://schemas.microsoft.com/office/drawing/2014/main" id="{97444009-F11E-48EB-882E-1E26E728FBCA}"/>
                </a:ext>
              </a:extLst>
            </p:cNvPr>
            <p:cNvSpPr>
              <a:spLocks noChangeShapeType="1"/>
            </p:cNvSpPr>
            <p:nvPr/>
          </p:nvSpPr>
          <p:spPr bwMode="auto">
            <a:xfrm rot="-5400000" flipH="1" flipV="1">
              <a:off x="674" y="2463"/>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09" name="Oval 26">
              <a:extLst>
                <a:ext uri="{FF2B5EF4-FFF2-40B4-BE49-F238E27FC236}">
                  <a16:creationId xmlns:a16="http://schemas.microsoft.com/office/drawing/2014/main" id="{BCCDB4B8-02BB-4F8E-8B85-0CCA2E1E668B}"/>
                </a:ext>
              </a:extLst>
            </p:cNvPr>
            <p:cNvSpPr>
              <a:spLocks noChangeArrowheads="1"/>
            </p:cNvSpPr>
            <p:nvPr/>
          </p:nvSpPr>
          <p:spPr bwMode="auto">
            <a:xfrm rot="-5400000">
              <a:off x="1537" y="2106"/>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0" name="Line 27">
              <a:extLst>
                <a:ext uri="{FF2B5EF4-FFF2-40B4-BE49-F238E27FC236}">
                  <a16:creationId xmlns:a16="http://schemas.microsoft.com/office/drawing/2014/main" id="{7CCFC4DF-CBFD-4F9D-BD86-2819C75ABFF1}"/>
                </a:ext>
              </a:extLst>
            </p:cNvPr>
            <p:cNvSpPr>
              <a:spLocks noChangeShapeType="1"/>
            </p:cNvSpPr>
            <p:nvPr/>
          </p:nvSpPr>
          <p:spPr bwMode="auto">
            <a:xfrm rot="-5400000">
              <a:off x="1538" y="1990"/>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1" name="Line 28">
              <a:extLst>
                <a:ext uri="{FF2B5EF4-FFF2-40B4-BE49-F238E27FC236}">
                  <a16:creationId xmlns:a16="http://schemas.microsoft.com/office/drawing/2014/main" id="{EBB8CCF4-9E4B-4420-AD3A-C42467E14969}"/>
                </a:ext>
              </a:extLst>
            </p:cNvPr>
            <p:cNvSpPr>
              <a:spLocks noChangeShapeType="1"/>
            </p:cNvSpPr>
            <p:nvPr/>
          </p:nvSpPr>
          <p:spPr bwMode="auto">
            <a:xfrm rot="-5400000" flipH="1" flipV="1">
              <a:off x="1538" y="2463"/>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2" name="Oval 29">
              <a:extLst>
                <a:ext uri="{FF2B5EF4-FFF2-40B4-BE49-F238E27FC236}">
                  <a16:creationId xmlns:a16="http://schemas.microsoft.com/office/drawing/2014/main" id="{BF10C5DC-D342-4BB1-AA5F-3ACFB6E594D7}"/>
                </a:ext>
              </a:extLst>
            </p:cNvPr>
            <p:cNvSpPr>
              <a:spLocks noChangeArrowheads="1"/>
            </p:cNvSpPr>
            <p:nvPr/>
          </p:nvSpPr>
          <p:spPr bwMode="auto">
            <a:xfrm rot="-5400000">
              <a:off x="1969" y="2106"/>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3" name="Line 30">
              <a:extLst>
                <a:ext uri="{FF2B5EF4-FFF2-40B4-BE49-F238E27FC236}">
                  <a16:creationId xmlns:a16="http://schemas.microsoft.com/office/drawing/2014/main" id="{550B4818-90F1-4378-B6E4-8819542BCBB8}"/>
                </a:ext>
              </a:extLst>
            </p:cNvPr>
            <p:cNvSpPr>
              <a:spLocks noChangeShapeType="1"/>
            </p:cNvSpPr>
            <p:nvPr/>
          </p:nvSpPr>
          <p:spPr bwMode="auto">
            <a:xfrm rot="-5400000">
              <a:off x="1970" y="1990"/>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4" name="Line 31">
              <a:extLst>
                <a:ext uri="{FF2B5EF4-FFF2-40B4-BE49-F238E27FC236}">
                  <a16:creationId xmlns:a16="http://schemas.microsoft.com/office/drawing/2014/main" id="{7780E287-ACC3-4AA8-8DE0-B414C7583C63}"/>
                </a:ext>
              </a:extLst>
            </p:cNvPr>
            <p:cNvSpPr>
              <a:spLocks noChangeShapeType="1"/>
            </p:cNvSpPr>
            <p:nvPr/>
          </p:nvSpPr>
          <p:spPr bwMode="auto">
            <a:xfrm rot="-5400000" flipH="1" flipV="1">
              <a:off x="1970" y="2463"/>
              <a:ext cx="236" cy="0"/>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5" name="Line 32">
              <a:extLst>
                <a:ext uri="{FF2B5EF4-FFF2-40B4-BE49-F238E27FC236}">
                  <a16:creationId xmlns:a16="http://schemas.microsoft.com/office/drawing/2014/main" id="{F1047E70-A8EB-4E8E-85B7-3EB6049A50B9}"/>
                </a:ext>
              </a:extLst>
            </p:cNvPr>
            <p:cNvSpPr>
              <a:spLocks noChangeShapeType="1"/>
            </p:cNvSpPr>
            <p:nvPr/>
          </p:nvSpPr>
          <p:spPr bwMode="auto">
            <a:xfrm rot="16200000" flipH="1">
              <a:off x="1872" y="2129"/>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6" name="Line 33">
              <a:extLst>
                <a:ext uri="{FF2B5EF4-FFF2-40B4-BE49-F238E27FC236}">
                  <a16:creationId xmlns:a16="http://schemas.microsoft.com/office/drawing/2014/main" id="{EA8C71ED-109D-464D-B60C-A313833E6B5F}"/>
                </a:ext>
              </a:extLst>
            </p:cNvPr>
            <p:cNvSpPr>
              <a:spLocks noChangeShapeType="1"/>
            </p:cNvSpPr>
            <p:nvPr/>
          </p:nvSpPr>
          <p:spPr bwMode="auto">
            <a:xfrm rot="16200000" flipH="1">
              <a:off x="1440" y="2129"/>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7" name="Line 34">
              <a:extLst>
                <a:ext uri="{FF2B5EF4-FFF2-40B4-BE49-F238E27FC236}">
                  <a16:creationId xmlns:a16="http://schemas.microsoft.com/office/drawing/2014/main" id="{723657E7-4172-44CD-AF69-3F14B8DBF2E1}"/>
                </a:ext>
              </a:extLst>
            </p:cNvPr>
            <p:cNvSpPr>
              <a:spLocks noChangeShapeType="1"/>
            </p:cNvSpPr>
            <p:nvPr/>
          </p:nvSpPr>
          <p:spPr bwMode="auto">
            <a:xfrm rot="16200000" flipH="1">
              <a:off x="1008" y="2129"/>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sp>
        <p:nvSpPr>
          <p:cNvPr id="118" name="Line 35">
            <a:extLst>
              <a:ext uri="{FF2B5EF4-FFF2-40B4-BE49-F238E27FC236}">
                <a16:creationId xmlns:a16="http://schemas.microsoft.com/office/drawing/2014/main" id="{F9F70B42-BEE9-42C9-A167-6DE019B6EEAD}"/>
              </a:ext>
            </a:extLst>
          </p:cNvPr>
          <p:cNvSpPr>
            <a:spLocks noChangeShapeType="1"/>
          </p:cNvSpPr>
          <p:nvPr/>
        </p:nvSpPr>
        <p:spPr bwMode="auto">
          <a:xfrm>
            <a:off x="3200400" y="3219736"/>
            <a:ext cx="457200" cy="304800"/>
          </a:xfrm>
          <a:prstGeom prst="line">
            <a:avLst/>
          </a:prstGeom>
          <a:noFill/>
          <a:ln w="9525">
            <a:solidFill>
              <a:srgbClr val="000000"/>
            </a:solidFill>
            <a:round/>
            <a:headEnd type="triangle" w="lg" len="lg"/>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19" name="Line 36">
            <a:extLst>
              <a:ext uri="{FF2B5EF4-FFF2-40B4-BE49-F238E27FC236}">
                <a16:creationId xmlns:a16="http://schemas.microsoft.com/office/drawing/2014/main" id="{BA29F151-14D4-4C5B-B494-E6F97C0A68F8}"/>
              </a:ext>
            </a:extLst>
          </p:cNvPr>
          <p:cNvSpPr>
            <a:spLocks noChangeShapeType="1"/>
          </p:cNvSpPr>
          <p:nvPr/>
        </p:nvSpPr>
        <p:spPr bwMode="auto">
          <a:xfrm flipV="1">
            <a:off x="1524000" y="3143536"/>
            <a:ext cx="609600" cy="762000"/>
          </a:xfrm>
          <a:prstGeom prst="line">
            <a:avLst/>
          </a:prstGeom>
          <a:noFill/>
          <a:ln w="9525">
            <a:solidFill>
              <a:srgbClr val="000000"/>
            </a:solidFill>
            <a:round/>
            <a:headEnd/>
            <a:tailEnd type="triangle" w="lg" len="lg"/>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20" name="Text Box 37">
            <a:extLst>
              <a:ext uri="{FF2B5EF4-FFF2-40B4-BE49-F238E27FC236}">
                <a16:creationId xmlns:a16="http://schemas.microsoft.com/office/drawing/2014/main" id="{AC486AF9-BD79-4021-A212-6AD0C3516F6D}"/>
              </a:ext>
            </a:extLst>
          </p:cNvPr>
          <p:cNvSpPr txBox="1">
            <a:spLocks noChangeArrowheads="1"/>
          </p:cNvSpPr>
          <p:nvPr/>
        </p:nvSpPr>
        <p:spPr bwMode="auto">
          <a:xfrm>
            <a:off x="381000" y="3829336"/>
            <a:ext cx="2057400" cy="70167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sz="2000">
                <a:solidFill>
                  <a:srgbClr val="000000"/>
                </a:solidFill>
                <a:cs typeface="Arial" charset="0"/>
              </a:rPr>
              <a:t>Vertices are physical “qubits”</a:t>
            </a:r>
          </a:p>
        </p:txBody>
      </p:sp>
      <p:sp>
        <p:nvSpPr>
          <p:cNvPr id="122" name="Text Box 39">
            <a:extLst>
              <a:ext uri="{FF2B5EF4-FFF2-40B4-BE49-F238E27FC236}">
                <a16:creationId xmlns:a16="http://schemas.microsoft.com/office/drawing/2014/main" id="{F204F3A3-0F75-4EBD-8BA9-2642DDEDEB6E}"/>
              </a:ext>
            </a:extLst>
          </p:cNvPr>
          <p:cNvSpPr txBox="1">
            <a:spLocks noChangeArrowheads="1"/>
          </p:cNvSpPr>
          <p:nvPr/>
        </p:nvSpPr>
        <p:spPr bwMode="auto">
          <a:xfrm>
            <a:off x="2362200" y="3448336"/>
            <a:ext cx="3657600" cy="1006475"/>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sz="2000" dirty="0">
                <a:solidFill>
                  <a:srgbClr val="000000"/>
                </a:solidFill>
                <a:cs typeface="Arial" charset="0"/>
              </a:rPr>
              <a:t>Edges represent the presence of entanglement between connecting “qubits”</a:t>
            </a:r>
          </a:p>
        </p:txBody>
      </p:sp>
      <p:graphicFrame>
        <p:nvGraphicFramePr>
          <p:cNvPr id="123" name="Object 40">
            <a:extLst>
              <a:ext uri="{FF2B5EF4-FFF2-40B4-BE49-F238E27FC236}">
                <a16:creationId xmlns:a16="http://schemas.microsoft.com/office/drawing/2014/main" id="{90B074ED-B361-45A8-9EE2-8A609E10379A}"/>
              </a:ext>
            </a:extLst>
          </p:cNvPr>
          <p:cNvGraphicFramePr>
            <a:graphicFrameLocks noChangeAspect="1"/>
          </p:cNvGraphicFramePr>
          <p:nvPr>
            <p:extLst>
              <p:ext uri="{D42A27DB-BD31-4B8C-83A1-F6EECF244321}">
                <p14:modId xmlns:p14="http://schemas.microsoft.com/office/powerpoint/2010/main" val="1170993239"/>
              </p:ext>
            </p:extLst>
          </p:nvPr>
        </p:nvGraphicFramePr>
        <p:xfrm>
          <a:off x="7086600" y="4700520"/>
          <a:ext cx="1340004" cy="497184"/>
        </p:xfrm>
        <a:graphic>
          <a:graphicData uri="http://schemas.openxmlformats.org/presentationml/2006/ole">
            <mc:AlternateContent xmlns:mc="http://schemas.openxmlformats.org/markup-compatibility/2006">
              <mc:Choice xmlns:v="urn:schemas-microsoft-com:vml" Requires="v">
                <p:oleObj spid="_x0000_s4129" name="Equation" r:id="rId5" imgW="1130040" imgH="419040" progId="Equation.3">
                  <p:embed/>
                </p:oleObj>
              </mc:Choice>
              <mc:Fallback>
                <p:oleObj name="Equation" r:id="rId5" imgW="1130040" imgH="419040" progId="Equation.3">
                  <p:embed/>
                  <p:pic>
                    <p:nvPicPr>
                      <p:cNvPr id="5160" name="Object 40"/>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6600" y="4700520"/>
                        <a:ext cx="1340004" cy="497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nvGrpSpPr>
          <p:cNvPr id="124" name="Group 41">
            <a:extLst>
              <a:ext uri="{FF2B5EF4-FFF2-40B4-BE49-F238E27FC236}">
                <a16:creationId xmlns:a16="http://schemas.microsoft.com/office/drawing/2014/main" id="{152C5BFC-DC78-4B87-AD69-046668B29098}"/>
              </a:ext>
            </a:extLst>
          </p:cNvPr>
          <p:cNvGrpSpPr>
            <a:grpSpLocks/>
          </p:cNvGrpSpPr>
          <p:nvPr/>
        </p:nvGrpSpPr>
        <p:grpSpPr bwMode="auto">
          <a:xfrm>
            <a:off x="609600" y="1695736"/>
            <a:ext cx="762000" cy="533400"/>
            <a:chOff x="720" y="3408"/>
            <a:chExt cx="480" cy="336"/>
          </a:xfrm>
        </p:grpSpPr>
        <p:sp>
          <p:nvSpPr>
            <p:cNvPr id="125" name="Rectangle 42">
              <a:extLst>
                <a:ext uri="{FF2B5EF4-FFF2-40B4-BE49-F238E27FC236}">
                  <a16:creationId xmlns:a16="http://schemas.microsoft.com/office/drawing/2014/main" id="{E94A0E42-C21B-49DD-A8D0-DF94B0BA38A4}"/>
                </a:ext>
              </a:extLst>
            </p:cNvPr>
            <p:cNvSpPr>
              <a:spLocks noChangeArrowheads="1"/>
            </p:cNvSpPr>
            <p:nvPr/>
          </p:nvSpPr>
          <p:spPr bwMode="auto">
            <a:xfrm>
              <a:off x="720" y="3408"/>
              <a:ext cx="480" cy="336"/>
            </a:xfrm>
            <a:prstGeom prst="rect">
              <a:avLst/>
            </a:prstGeom>
            <a:noFill/>
            <a:ln w="9525">
              <a:solidFill>
                <a:srgbClr val="000000"/>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26" name="Freeform 43">
              <a:extLst>
                <a:ext uri="{FF2B5EF4-FFF2-40B4-BE49-F238E27FC236}">
                  <a16:creationId xmlns:a16="http://schemas.microsoft.com/office/drawing/2014/main" id="{16064646-CAC6-4506-8286-B9A79D457A30}"/>
                </a:ext>
              </a:extLst>
            </p:cNvPr>
            <p:cNvSpPr>
              <a:spLocks/>
            </p:cNvSpPr>
            <p:nvPr/>
          </p:nvSpPr>
          <p:spPr bwMode="auto">
            <a:xfrm>
              <a:off x="720" y="3456"/>
              <a:ext cx="480" cy="96"/>
            </a:xfrm>
            <a:custGeom>
              <a:avLst/>
              <a:gdLst/>
              <a:ahLst/>
              <a:cxnLst>
                <a:cxn ang="0">
                  <a:pos x="0" y="96"/>
                </a:cxn>
                <a:cxn ang="0">
                  <a:pos x="384" y="0"/>
                </a:cxn>
                <a:cxn ang="0">
                  <a:pos x="768" y="96"/>
                </a:cxn>
              </a:cxnLst>
              <a:rect l="0" t="0" r="r" b="b"/>
              <a:pathLst>
                <a:path w="768" h="96">
                  <a:moveTo>
                    <a:pt x="0" y="96"/>
                  </a:moveTo>
                  <a:cubicBezTo>
                    <a:pt x="128" y="48"/>
                    <a:pt x="256" y="0"/>
                    <a:pt x="384" y="0"/>
                  </a:cubicBezTo>
                  <a:cubicBezTo>
                    <a:pt x="512" y="0"/>
                    <a:pt x="640" y="48"/>
                    <a:pt x="768" y="96"/>
                  </a:cubicBezTo>
                </a:path>
              </a:pathLst>
            </a:custGeom>
            <a:noFill/>
            <a:ln w="9525">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27" name="Line 44">
              <a:extLst>
                <a:ext uri="{FF2B5EF4-FFF2-40B4-BE49-F238E27FC236}">
                  <a16:creationId xmlns:a16="http://schemas.microsoft.com/office/drawing/2014/main" id="{D9459EDE-FF97-4090-B4B1-91DA4DD0C689}"/>
                </a:ext>
              </a:extLst>
            </p:cNvPr>
            <p:cNvSpPr>
              <a:spLocks noChangeShapeType="1"/>
            </p:cNvSpPr>
            <p:nvPr/>
          </p:nvSpPr>
          <p:spPr bwMode="auto">
            <a:xfrm flipV="1">
              <a:off x="960" y="3504"/>
              <a:ext cx="144" cy="240"/>
            </a:xfrm>
            <a:prstGeom prst="line">
              <a:avLst/>
            </a:prstGeom>
            <a:noFill/>
            <a:ln w="12700">
              <a:solidFill>
                <a:srgbClr val="000000"/>
              </a:solidFill>
              <a:round/>
              <a:headEnd/>
              <a:tailEnd type="triangle" w="lg" len="lg"/>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sp>
        <p:nvSpPr>
          <p:cNvPr id="128" name="Line 45">
            <a:extLst>
              <a:ext uri="{FF2B5EF4-FFF2-40B4-BE49-F238E27FC236}">
                <a16:creationId xmlns:a16="http://schemas.microsoft.com/office/drawing/2014/main" id="{49E21265-D068-4CE8-9362-7FFD9071EEBB}"/>
              </a:ext>
            </a:extLst>
          </p:cNvPr>
          <p:cNvSpPr>
            <a:spLocks noChangeShapeType="1"/>
          </p:cNvSpPr>
          <p:nvPr/>
        </p:nvSpPr>
        <p:spPr bwMode="auto">
          <a:xfrm>
            <a:off x="1371600" y="1924336"/>
            <a:ext cx="1447800" cy="457200"/>
          </a:xfrm>
          <a:prstGeom prst="line">
            <a:avLst/>
          </a:prstGeom>
          <a:noFill/>
          <a:ln w="9525">
            <a:solidFill>
              <a:srgbClr val="000000"/>
            </a:solidFill>
            <a:round/>
            <a:headEnd/>
            <a:tailEnd type="triangle" w="med" len="me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29" name="Text Box 46">
            <a:extLst>
              <a:ext uri="{FF2B5EF4-FFF2-40B4-BE49-F238E27FC236}">
                <a16:creationId xmlns:a16="http://schemas.microsoft.com/office/drawing/2014/main" id="{9117D011-C270-4E40-94AA-005E249C8D06}"/>
              </a:ext>
            </a:extLst>
          </p:cNvPr>
          <p:cNvSpPr txBox="1">
            <a:spLocks noChangeArrowheads="1"/>
          </p:cNvSpPr>
          <p:nvPr/>
        </p:nvSpPr>
        <p:spPr bwMode="auto">
          <a:xfrm>
            <a:off x="0" y="2229136"/>
            <a:ext cx="2057400" cy="641350"/>
          </a:xfrm>
          <a:prstGeom prst="rect">
            <a:avLst/>
          </a:prstGeom>
          <a:noFill/>
          <a:ln w="9525">
            <a:noFill/>
            <a:miter lim="800000"/>
            <a:headEnd/>
            <a:tailEnd/>
          </a:ln>
          <a:effectLst/>
        </p:spPr>
        <p:txBody>
          <a:bodyPr>
            <a:spAutoFit/>
          </a:bodyPr>
          <a:lstStyle/>
          <a:p>
            <a:pPr algn="ctr" fontAlgn="base">
              <a:spcBef>
                <a:spcPct val="50000"/>
              </a:spcBef>
              <a:spcAft>
                <a:spcPct val="0"/>
              </a:spcAft>
            </a:pPr>
            <a:r>
              <a:rPr lang="en-US">
                <a:solidFill>
                  <a:srgbClr val="000000"/>
                </a:solidFill>
                <a:cs typeface="Arial" charset="0"/>
              </a:rPr>
              <a:t>Measure qubit in appropriate basis</a:t>
            </a:r>
          </a:p>
        </p:txBody>
      </p:sp>
      <p:grpSp>
        <p:nvGrpSpPr>
          <p:cNvPr id="131" name="Group 48">
            <a:extLst>
              <a:ext uri="{FF2B5EF4-FFF2-40B4-BE49-F238E27FC236}">
                <a16:creationId xmlns:a16="http://schemas.microsoft.com/office/drawing/2014/main" id="{EA9EF5F9-CCDC-42D3-85AE-A8881E62DB04}"/>
              </a:ext>
            </a:extLst>
          </p:cNvPr>
          <p:cNvGrpSpPr>
            <a:grpSpLocks/>
          </p:cNvGrpSpPr>
          <p:nvPr/>
        </p:nvGrpSpPr>
        <p:grpSpPr bwMode="auto">
          <a:xfrm>
            <a:off x="6553200" y="1868112"/>
            <a:ext cx="2362200" cy="747712"/>
            <a:chOff x="4128" y="1065"/>
            <a:chExt cx="1488" cy="471"/>
          </a:xfrm>
        </p:grpSpPr>
        <p:sp>
          <p:nvSpPr>
            <p:cNvPr id="132" name="Oval 49">
              <a:extLst>
                <a:ext uri="{FF2B5EF4-FFF2-40B4-BE49-F238E27FC236}">
                  <a16:creationId xmlns:a16="http://schemas.microsoft.com/office/drawing/2014/main" id="{4958366C-4EF2-4923-A68C-9D198CF630F9}"/>
                </a:ext>
              </a:extLst>
            </p:cNvPr>
            <p:cNvSpPr>
              <a:spLocks noChangeArrowheads="1"/>
            </p:cNvSpPr>
            <p:nvPr/>
          </p:nvSpPr>
          <p:spPr bwMode="auto">
            <a:xfrm rot="-5400000">
              <a:off x="5184" y="1298"/>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3" name="Oval 50">
              <a:extLst>
                <a:ext uri="{FF2B5EF4-FFF2-40B4-BE49-F238E27FC236}">
                  <a16:creationId xmlns:a16="http://schemas.microsoft.com/office/drawing/2014/main" id="{AC533269-C965-4D00-9825-4F3225E2DC45}"/>
                </a:ext>
              </a:extLst>
            </p:cNvPr>
            <p:cNvSpPr>
              <a:spLocks noChangeArrowheads="1"/>
            </p:cNvSpPr>
            <p:nvPr/>
          </p:nvSpPr>
          <p:spPr bwMode="auto">
            <a:xfrm rot="-5400000">
              <a:off x="4321" y="1297"/>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4" name="Line 51">
              <a:extLst>
                <a:ext uri="{FF2B5EF4-FFF2-40B4-BE49-F238E27FC236}">
                  <a16:creationId xmlns:a16="http://schemas.microsoft.com/office/drawing/2014/main" id="{9D49D2FE-02DB-4409-9D40-6D2C70CF466C}"/>
                </a:ext>
              </a:extLst>
            </p:cNvPr>
            <p:cNvSpPr>
              <a:spLocks noChangeShapeType="1"/>
            </p:cNvSpPr>
            <p:nvPr/>
          </p:nvSpPr>
          <p:spPr bwMode="auto">
            <a:xfrm rot="16200000" flipV="1">
              <a:off x="4224" y="1321"/>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5" name="Line 52">
              <a:extLst>
                <a:ext uri="{FF2B5EF4-FFF2-40B4-BE49-F238E27FC236}">
                  <a16:creationId xmlns:a16="http://schemas.microsoft.com/office/drawing/2014/main" id="{237DCE96-B852-440B-BEDA-E684BBAAE081}"/>
                </a:ext>
              </a:extLst>
            </p:cNvPr>
            <p:cNvSpPr>
              <a:spLocks noChangeShapeType="1"/>
            </p:cNvSpPr>
            <p:nvPr/>
          </p:nvSpPr>
          <p:spPr bwMode="auto">
            <a:xfrm rot="16200000" flipV="1">
              <a:off x="5520" y="1321"/>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6" name="Text Box 53">
              <a:extLst>
                <a:ext uri="{FF2B5EF4-FFF2-40B4-BE49-F238E27FC236}">
                  <a16:creationId xmlns:a16="http://schemas.microsoft.com/office/drawing/2014/main" id="{BD071B83-380A-48EB-880B-4B253569F68F}"/>
                </a:ext>
              </a:extLst>
            </p:cNvPr>
            <p:cNvSpPr txBox="1">
              <a:spLocks noChangeArrowheads="1"/>
            </p:cNvSpPr>
            <p:nvPr/>
          </p:nvSpPr>
          <p:spPr bwMode="auto">
            <a:xfrm>
              <a:off x="4272" y="1065"/>
              <a:ext cx="1248" cy="231"/>
            </a:xfrm>
            <a:prstGeom prst="rect">
              <a:avLst/>
            </a:prstGeom>
            <a:noFill/>
            <a:ln w="9525">
              <a:noFill/>
              <a:miter lim="800000"/>
              <a:headEnd/>
              <a:tailEnd/>
            </a:ln>
            <a:effec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a:ln>
                    <a:noFill/>
                  </a:ln>
                  <a:solidFill>
                    <a:srgbClr val="000000"/>
                  </a:solidFill>
                  <a:effectLst/>
                  <a:uLnTx/>
                  <a:uFillTx/>
                  <a:cs typeface="Arial" charset="0"/>
                </a:rPr>
                <a:t>z-measurement</a:t>
              </a:r>
            </a:p>
          </p:txBody>
        </p:sp>
      </p:grpSp>
      <p:grpSp>
        <p:nvGrpSpPr>
          <p:cNvPr id="137" name="Group 54">
            <a:extLst>
              <a:ext uri="{FF2B5EF4-FFF2-40B4-BE49-F238E27FC236}">
                <a16:creationId xmlns:a16="http://schemas.microsoft.com/office/drawing/2014/main" id="{6F444918-6AA4-4100-BFC9-1DC2464962EA}"/>
              </a:ext>
            </a:extLst>
          </p:cNvPr>
          <p:cNvGrpSpPr>
            <a:grpSpLocks/>
          </p:cNvGrpSpPr>
          <p:nvPr/>
        </p:nvGrpSpPr>
        <p:grpSpPr bwMode="auto">
          <a:xfrm>
            <a:off x="6553200" y="2706312"/>
            <a:ext cx="2362200" cy="747712"/>
            <a:chOff x="4128" y="1593"/>
            <a:chExt cx="1488" cy="471"/>
          </a:xfrm>
        </p:grpSpPr>
        <p:sp>
          <p:nvSpPr>
            <p:cNvPr id="138" name="Oval 55">
              <a:extLst>
                <a:ext uri="{FF2B5EF4-FFF2-40B4-BE49-F238E27FC236}">
                  <a16:creationId xmlns:a16="http://schemas.microsoft.com/office/drawing/2014/main" id="{A11CA69B-4161-4FA4-8BB9-1BD20171FF8E}"/>
                </a:ext>
              </a:extLst>
            </p:cNvPr>
            <p:cNvSpPr>
              <a:spLocks noChangeArrowheads="1"/>
            </p:cNvSpPr>
            <p:nvPr/>
          </p:nvSpPr>
          <p:spPr bwMode="auto">
            <a:xfrm rot="-5400000">
              <a:off x="5184" y="1826"/>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39" name="Line 56">
              <a:extLst>
                <a:ext uri="{FF2B5EF4-FFF2-40B4-BE49-F238E27FC236}">
                  <a16:creationId xmlns:a16="http://schemas.microsoft.com/office/drawing/2014/main" id="{5FBE2093-7B6D-496C-AAD2-5A1000B26C67}"/>
                </a:ext>
              </a:extLst>
            </p:cNvPr>
            <p:cNvSpPr>
              <a:spLocks noChangeShapeType="1"/>
            </p:cNvSpPr>
            <p:nvPr/>
          </p:nvSpPr>
          <p:spPr bwMode="auto">
            <a:xfrm rot="16200000" flipV="1">
              <a:off x="4848" y="1609"/>
              <a:ext cx="0" cy="67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0" name="Oval 57">
              <a:extLst>
                <a:ext uri="{FF2B5EF4-FFF2-40B4-BE49-F238E27FC236}">
                  <a16:creationId xmlns:a16="http://schemas.microsoft.com/office/drawing/2014/main" id="{152A5A2C-4E83-41A4-9089-8EB62D78EBDC}"/>
                </a:ext>
              </a:extLst>
            </p:cNvPr>
            <p:cNvSpPr>
              <a:spLocks noChangeArrowheads="1"/>
            </p:cNvSpPr>
            <p:nvPr/>
          </p:nvSpPr>
          <p:spPr bwMode="auto">
            <a:xfrm rot="-5400000">
              <a:off x="4321" y="1825"/>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1" name="Text Box 58">
              <a:extLst>
                <a:ext uri="{FF2B5EF4-FFF2-40B4-BE49-F238E27FC236}">
                  <a16:creationId xmlns:a16="http://schemas.microsoft.com/office/drawing/2014/main" id="{FBE9F5E1-5272-49CB-A55F-4B36C92A5847}"/>
                </a:ext>
              </a:extLst>
            </p:cNvPr>
            <p:cNvSpPr txBox="1">
              <a:spLocks noChangeArrowheads="1"/>
            </p:cNvSpPr>
            <p:nvPr/>
          </p:nvSpPr>
          <p:spPr bwMode="auto">
            <a:xfrm>
              <a:off x="4272" y="1593"/>
              <a:ext cx="1248" cy="231"/>
            </a:xfrm>
            <a:prstGeom prst="rect">
              <a:avLst/>
            </a:prstGeom>
            <a:noFill/>
            <a:ln w="9525">
              <a:noFill/>
              <a:miter lim="800000"/>
              <a:headEnd/>
              <a:tailEnd/>
            </a:ln>
            <a:effec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a:ln>
                    <a:noFill/>
                  </a:ln>
                  <a:solidFill>
                    <a:srgbClr val="000000"/>
                  </a:solidFill>
                  <a:effectLst/>
                  <a:uLnTx/>
                  <a:uFillTx/>
                  <a:cs typeface="Arial" charset="0"/>
                </a:rPr>
                <a:t>y-measurement</a:t>
              </a:r>
            </a:p>
          </p:txBody>
        </p:sp>
        <p:sp>
          <p:nvSpPr>
            <p:cNvPr id="142" name="Line 59">
              <a:extLst>
                <a:ext uri="{FF2B5EF4-FFF2-40B4-BE49-F238E27FC236}">
                  <a16:creationId xmlns:a16="http://schemas.microsoft.com/office/drawing/2014/main" id="{8E5D56C8-689E-421B-AB97-3CFC8A16AD79}"/>
                </a:ext>
              </a:extLst>
            </p:cNvPr>
            <p:cNvSpPr>
              <a:spLocks noChangeShapeType="1"/>
            </p:cNvSpPr>
            <p:nvPr/>
          </p:nvSpPr>
          <p:spPr bwMode="auto">
            <a:xfrm rot="16200000" flipV="1">
              <a:off x="4224" y="1849"/>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3" name="Line 60">
              <a:extLst>
                <a:ext uri="{FF2B5EF4-FFF2-40B4-BE49-F238E27FC236}">
                  <a16:creationId xmlns:a16="http://schemas.microsoft.com/office/drawing/2014/main" id="{841E222A-E943-4185-9EE6-1EB55B371634}"/>
                </a:ext>
              </a:extLst>
            </p:cNvPr>
            <p:cNvSpPr>
              <a:spLocks noChangeShapeType="1"/>
            </p:cNvSpPr>
            <p:nvPr/>
          </p:nvSpPr>
          <p:spPr bwMode="auto">
            <a:xfrm rot="16200000" flipV="1">
              <a:off x="5520" y="1849"/>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grpSp>
        <p:nvGrpSpPr>
          <p:cNvPr id="144" name="Group 61">
            <a:extLst>
              <a:ext uri="{FF2B5EF4-FFF2-40B4-BE49-F238E27FC236}">
                <a16:creationId xmlns:a16="http://schemas.microsoft.com/office/drawing/2014/main" id="{C3E97183-58BF-4336-8519-9B7344D3A587}"/>
              </a:ext>
            </a:extLst>
          </p:cNvPr>
          <p:cNvGrpSpPr>
            <a:grpSpLocks/>
          </p:cNvGrpSpPr>
          <p:nvPr/>
        </p:nvGrpSpPr>
        <p:grpSpPr bwMode="auto">
          <a:xfrm>
            <a:off x="4648200" y="1398212"/>
            <a:ext cx="4267200" cy="1979612"/>
            <a:chOff x="2928" y="770"/>
            <a:chExt cx="2688" cy="1247"/>
          </a:xfrm>
        </p:grpSpPr>
        <p:grpSp>
          <p:nvGrpSpPr>
            <p:cNvPr id="145" name="Group 62">
              <a:extLst>
                <a:ext uri="{FF2B5EF4-FFF2-40B4-BE49-F238E27FC236}">
                  <a16:creationId xmlns:a16="http://schemas.microsoft.com/office/drawing/2014/main" id="{90D00368-B696-44A0-9FF4-7944313DF50E}"/>
                </a:ext>
              </a:extLst>
            </p:cNvPr>
            <p:cNvGrpSpPr>
              <a:grpSpLocks/>
            </p:cNvGrpSpPr>
            <p:nvPr/>
          </p:nvGrpSpPr>
          <p:grpSpPr bwMode="auto">
            <a:xfrm>
              <a:off x="4128" y="770"/>
              <a:ext cx="1488" cy="238"/>
              <a:chOff x="4128" y="770"/>
              <a:chExt cx="1488" cy="238"/>
            </a:xfrm>
          </p:grpSpPr>
          <p:grpSp>
            <p:nvGrpSpPr>
              <p:cNvPr id="152" name="Group 63">
                <a:extLst>
                  <a:ext uri="{FF2B5EF4-FFF2-40B4-BE49-F238E27FC236}">
                    <a16:creationId xmlns:a16="http://schemas.microsoft.com/office/drawing/2014/main" id="{D69776B2-7F27-4548-A88D-69DC306C019F}"/>
                  </a:ext>
                </a:extLst>
              </p:cNvPr>
              <p:cNvGrpSpPr>
                <a:grpSpLocks/>
              </p:cNvGrpSpPr>
              <p:nvPr/>
            </p:nvGrpSpPr>
            <p:grpSpPr bwMode="auto">
              <a:xfrm>
                <a:off x="4321" y="770"/>
                <a:ext cx="1103" cy="238"/>
                <a:chOff x="3889" y="720"/>
                <a:chExt cx="1103" cy="238"/>
              </a:xfrm>
            </p:grpSpPr>
            <p:sp>
              <p:nvSpPr>
                <p:cNvPr id="155" name="Oval 64">
                  <a:extLst>
                    <a:ext uri="{FF2B5EF4-FFF2-40B4-BE49-F238E27FC236}">
                      <a16:creationId xmlns:a16="http://schemas.microsoft.com/office/drawing/2014/main" id="{1B3FEE68-7ACE-44C2-965B-0709234D4381}"/>
                    </a:ext>
                  </a:extLst>
                </p:cNvPr>
                <p:cNvSpPr>
                  <a:spLocks noChangeArrowheads="1"/>
                </p:cNvSpPr>
                <p:nvPr/>
              </p:nvSpPr>
              <p:spPr bwMode="auto">
                <a:xfrm rot="-5400000">
                  <a:off x="4321" y="720"/>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6" name="Oval 65">
                  <a:extLst>
                    <a:ext uri="{FF2B5EF4-FFF2-40B4-BE49-F238E27FC236}">
                      <a16:creationId xmlns:a16="http://schemas.microsoft.com/office/drawing/2014/main" id="{173A5FCF-1C77-4B11-B780-0C059688EDE1}"/>
                    </a:ext>
                  </a:extLst>
                </p:cNvPr>
                <p:cNvSpPr>
                  <a:spLocks noChangeArrowheads="1"/>
                </p:cNvSpPr>
                <p:nvPr/>
              </p:nvSpPr>
              <p:spPr bwMode="auto">
                <a:xfrm rot="-5400000">
                  <a:off x="4753" y="720"/>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7" name="Line 66">
                  <a:extLst>
                    <a:ext uri="{FF2B5EF4-FFF2-40B4-BE49-F238E27FC236}">
                      <a16:creationId xmlns:a16="http://schemas.microsoft.com/office/drawing/2014/main" id="{8275B469-F724-4C13-89C6-01110CC8E788}"/>
                    </a:ext>
                  </a:extLst>
                </p:cNvPr>
                <p:cNvSpPr>
                  <a:spLocks noChangeShapeType="1"/>
                </p:cNvSpPr>
                <p:nvPr/>
              </p:nvSpPr>
              <p:spPr bwMode="auto">
                <a:xfrm rot="16200000" flipV="1">
                  <a:off x="4224" y="743"/>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8" name="Oval 67">
                  <a:extLst>
                    <a:ext uri="{FF2B5EF4-FFF2-40B4-BE49-F238E27FC236}">
                      <a16:creationId xmlns:a16="http://schemas.microsoft.com/office/drawing/2014/main" id="{6606BD80-00B0-4A34-B8B0-E8A562094F88}"/>
                    </a:ext>
                  </a:extLst>
                </p:cNvPr>
                <p:cNvSpPr>
                  <a:spLocks noChangeArrowheads="1"/>
                </p:cNvSpPr>
                <p:nvPr/>
              </p:nvSpPr>
              <p:spPr bwMode="auto">
                <a:xfrm rot="-5400000">
                  <a:off x="3890" y="719"/>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9" name="Line 68">
                  <a:extLst>
                    <a:ext uri="{FF2B5EF4-FFF2-40B4-BE49-F238E27FC236}">
                      <a16:creationId xmlns:a16="http://schemas.microsoft.com/office/drawing/2014/main" id="{70F070D1-24BC-41EE-B64D-814F40A3C16D}"/>
                    </a:ext>
                  </a:extLst>
                </p:cNvPr>
                <p:cNvSpPr>
                  <a:spLocks noChangeShapeType="1"/>
                </p:cNvSpPr>
                <p:nvPr/>
              </p:nvSpPr>
              <p:spPr bwMode="auto">
                <a:xfrm rot="16200000" flipV="1">
                  <a:off x="4656" y="743"/>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sp>
            <p:nvSpPr>
              <p:cNvPr id="153" name="Line 69">
                <a:extLst>
                  <a:ext uri="{FF2B5EF4-FFF2-40B4-BE49-F238E27FC236}">
                    <a16:creationId xmlns:a16="http://schemas.microsoft.com/office/drawing/2014/main" id="{69E84BE3-C2B2-4D7A-93D8-5B9B8D543787}"/>
                  </a:ext>
                </a:extLst>
              </p:cNvPr>
              <p:cNvSpPr>
                <a:spLocks noChangeShapeType="1"/>
              </p:cNvSpPr>
              <p:nvPr/>
            </p:nvSpPr>
            <p:spPr bwMode="auto">
              <a:xfrm rot="16200000" flipV="1">
                <a:off x="4224" y="793"/>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4" name="Line 70">
                <a:extLst>
                  <a:ext uri="{FF2B5EF4-FFF2-40B4-BE49-F238E27FC236}">
                    <a16:creationId xmlns:a16="http://schemas.microsoft.com/office/drawing/2014/main" id="{797660AA-FD0A-4AAD-B958-0CE4414D4E6F}"/>
                  </a:ext>
                </a:extLst>
              </p:cNvPr>
              <p:cNvSpPr>
                <a:spLocks noChangeShapeType="1"/>
              </p:cNvSpPr>
              <p:nvPr/>
            </p:nvSpPr>
            <p:spPr bwMode="auto">
              <a:xfrm rot="16200000" flipV="1">
                <a:off x="5520" y="793"/>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grpSp>
          <p:nvGrpSpPr>
            <p:cNvPr id="146" name="Group 71">
              <a:extLst>
                <a:ext uri="{FF2B5EF4-FFF2-40B4-BE49-F238E27FC236}">
                  <a16:creationId xmlns:a16="http://schemas.microsoft.com/office/drawing/2014/main" id="{036568A2-7F94-4C20-B555-E2F1C0C924A2}"/>
                </a:ext>
              </a:extLst>
            </p:cNvPr>
            <p:cNvGrpSpPr>
              <a:grpSpLocks/>
            </p:cNvGrpSpPr>
            <p:nvPr/>
          </p:nvGrpSpPr>
          <p:grpSpPr bwMode="auto">
            <a:xfrm>
              <a:off x="3360" y="1056"/>
              <a:ext cx="480" cy="336"/>
              <a:chOff x="720" y="3408"/>
              <a:chExt cx="480" cy="336"/>
            </a:xfrm>
          </p:grpSpPr>
          <p:sp>
            <p:nvSpPr>
              <p:cNvPr id="149" name="Rectangle 72">
                <a:extLst>
                  <a:ext uri="{FF2B5EF4-FFF2-40B4-BE49-F238E27FC236}">
                    <a16:creationId xmlns:a16="http://schemas.microsoft.com/office/drawing/2014/main" id="{9D54940E-39D0-40DD-B001-7D9F39ADF685}"/>
                  </a:ext>
                </a:extLst>
              </p:cNvPr>
              <p:cNvSpPr>
                <a:spLocks noChangeArrowheads="1"/>
              </p:cNvSpPr>
              <p:nvPr/>
            </p:nvSpPr>
            <p:spPr bwMode="auto">
              <a:xfrm>
                <a:off x="720" y="3408"/>
                <a:ext cx="480" cy="336"/>
              </a:xfrm>
              <a:prstGeom prst="rect">
                <a:avLst/>
              </a:prstGeom>
              <a:noFill/>
              <a:ln w="9525">
                <a:solidFill>
                  <a:srgbClr val="000000"/>
                </a:solidFill>
                <a:miter lim="800000"/>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0" name="Freeform 73">
                <a:extLst>
                  <a:ext uri="{FF2B5EF4-FFF2-40B4-BE49-F238E27FC236}">
                    <a16:creationId xmlns:a16="http://schemas.microsoft.com/office/drawing/2014/main" id="{4B421BE1-57C4-4801-982E-CE2DF399050D}"/>
                  </a:ext>
                </a:extLst>
              </p:cNvPr>
              <p:cNvSpPr>
                <a:spLocks/>
              </p:cNvSpPr>
              <p:nvPr/>
            </p:nvSpPr>
            <p:spPr bwMode="auto">
              <a:xfrm>
                <a:off x="720" y="3456"/>
                <a:ext cx="480" cy="96"/>
              </a:xfrm>
              <a:custGeom>
                <a:avLst/>
                <a:gdLst/>
                <a:ahLst/>
                <a:cxnLst>
                  <a:cxn ang="0">
                    <a:pos x="0" y="96"/>
                  </a:cxn>
                  <a:cxn ang="0">
                    <a:pos x="384" y="0"/>
                  </a:cxn>
                  <a:cxn ang="0">
                    <a:pos x="768" y="96"/>
                  </a:cxn>
                </a:cxnLst>
                <a:rect l="0" t="0" r="r" b="b"/>
                <a:pathLst>
                  <a:path w="768" h="96">
                    <a:moveTo>
                      <a:pt x="0" y="96"/>
                    </a:moveTo>
                    <a:cubicBezTo>
                      <a:pt x="128" y="48"/>
                      <a:pt x="256" y="0"/>
                      <a:pt x="384" y="0"/>
                    </a:cubicBezTo>
                    <a:cubicBezTo>
                      <a:pt x="512" y="0"/>
                      <a:pt x="640" y="48"/>
                      <a:pt x="768" y="96"/>
                    </a:cubicBezTo>
                  </a:path>
                </a:pathLst>
              </a:custGeom>
              <a:noFill/>
              <a:ln w="9525">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51" name="Line 74">
                <a:extLst>
                  <a:ext uri="{FF2B5EF4-FFF2-40B4-BE49-F238E27FC236}">
                    <a16:creationId xmlns:a16="http://schemas.microsoft.com/office/drawing/2014/main" id="{F111A045-A9CC-4772-8D32-771FA2D46345}"/>
                  </a:ext>
                </a:extLst>
              </p:cNvPr>
              <p:cNvSpPr>
                <a:spLocks noChangeShapeType="1"/>
              </p:cNvSpPr>
              <p:nvPr/>
            </p:nvSpPr>
            <p:spPr bwMode="auto">
              <a:xfrm flipV="1">
                <a:off x="960" y="3504"/>
                <a:ext cx="144" cy="240"/>
              </a:xfrm>
              <a:prstGeom prst="line">
                <a:avLst/>
              </a:prstGeom>
              <a:noFill/>
              <a:ln w="12700">
                <a:solidFill>
                  <a:srgbClr val="000000"/>
                </a:solidFill>
                <a:round/>
                <a:headEnd/>
                <a:tailEnd type="triangle" w="lg" len="lg"/>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sp>
          <p:nvSpPr>
            <p:cNvPr id="147" name="Line 75">
              <a:extLst>
                <a:ext uri="{FF2B5EF4-FFF2-40B4-BE49-F238E27FC236}">
                  <a16:creationId xmlns:a16="http://schemas.microsoft.com/office/drawing/2014/main" id="{3BC6FE40-DB7E-4F4A-95BC-7872F8FEA319}"/>
                </a:ext>
              </a:extLst>
            </p:cNvPr>
            <p:cNvSpPr>
              <a:spLocks noChangeShapeType="1"/>
            </p:cNvSpPr>
            <p:nvPr/>
          </p:nvSpPr>
          <p:spPr bwMode="auto">
            <a:xfrm flipV="1">
              <a:off x="3888" y="912"/>
              <a:ext cx="960" cy="336"/>
            </a:xfrm>
            <a:prstGeom prst="line">
              <a:avLst/>
            </a:prstGeom>
            <a:noFill/>
            <a:ln w="9525">
              <a:solidFill>
                <a:srgbClr val="000000"/>
              </a:solidFill>
              <a:round/>
              <a:headEnd/>
              <a:tailEnd type="triangle" w="med" len="me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48" name="Text Box 76">
              <a:extLst>
                <a:ext uri="{FF2B5EF4-FFF2-40B4-BE49-F238E27FC236}">
                  <a16:creationId xmlns:a16="http://schemas.microsoft.com/office/drawing/2014/main" id="{634197C1-E0EB-4B27-80B9-D1EF492B05A4}"/>
                </a:ext>
              </a:extLst>
            </p:cNvPr>
            <p:cNvSpPr txBox="1">
              <a:spLocks noChangeArrowheads="1"/>
            </p:cNvSpPr>
            <p:nvPr/>
          </p:nvSpPr>
          <p:spPr bwMode="auto">
            <a:xfrm>
              <a:off x="2928" y="1440"/>
              <a:ext cx="1344" cy="577"/>
            </a:xfrm>
            <a:prstGeom prst="rect">
              <a:avLst/>
            </a:prstGeom>
            <a:noFill/>
            <a:ln w="9525">
              <a:noFill/>
              <a:miter lim="800000"/>
              <a:headEnd/>
              <a:tailEnd/>
            </a:ln>
            <a:effec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a:ln>
                    <a:noFill/>
                  </a:ln>
                  <a:solidFill>
                    <a:srgbClr val="000000"/>
                  </a:solidFill>
                  <a:effectLst/>
                  <a:uLnTx/>
                  <a:uFillTx/>
                  <a:cs typeface="Arial" charset="0"/>
                </a:rPr>
                <a:t>Effect of measurements on cluster states</a:t>
              </a:r>
            </a:p>
          </p:txBody>
        </p:sp>
      </p:grpSp>
      <p:grpSp>
        <p:nvGrpSpPr>
          <p:cNvPr id="160" name="Group 77">
            <a:extLst>
              <a:ext uri="{FF2B5EF4-FFF2-40B4-BE49-F238E27FC236}">
                <a16:creationId xmlns:a16="http://schemas.microsoft.com/office/drawing/2014/main" id="{28404858-06C0-41D0-81F2-BF1744B7994C}"/>
              </a:ext>
            </a:extLst>
          </p:cNvPr>
          <p:cNvGrpSpPr>
            <a:grpSpLocks/>
          </p:cNvGrpSpPr>
          <p:nvPr/>
        </p:nvGrpSpPr>
        <p:grpSpPr bwMode="auto">
          <a:xfrm>
            <a:off x="6781800" y="3544512"/>
            <a:ext cx="1981200" cy="1052512"/>
            <a:chOff x="4272" y="2121"/>
            <a:chExt cx="1248" cy="663"/>
          </a:xfrm>
        </p:grpSpPr>
        <p:sp>
          <p:nvSpPr>
            <p:cNvPr id="161" name="Oval 78">
              <a:extLst>
                <a:ext uri="{FF2B5EF4-FFF2-40B4-BE49-F238E27FC236}">
                  <a16:creationId xmlns:a16="http://schemas.microsoft.com/office/drawing/2014/main" id="{40906948-89F5-4525-8BEB-E54803BCEAF9}"/>
                </a:ext>
              </a:extLst>
            </p:cNvPr>
            <p:cNvSpPr>
              <a:spLocks noChangeArrowheads="1"/>
            </p:cNvSpPr>
            <p:nvPr/>
          </p:nvSpPr>
          <p:spPr bwMode="auto">
            <a:xfrm>
              <a:off x="4368" y="2352"/>
              <a:ext cx="1008" cy="432"/>
            </a:xfrm>
            <a:prstGeom prst="ellipse">
              <a:avLst/>
            </a:prstGeom>
            <a:solidFill>
              <a:srgbClr val="BBE0E3"/>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62" name="Text Box 79">
              <a:extLst>
                <a:ext uri="{FF2B5EF4-FFF2-40B4-BE49-F238E27FC236}">
                  <a16:creationId xmlns:a16="http://schemas.microsoft.com/office/drawing/2014/main" id="{C97C23FC-40C6-4171-B7B1-ED61A4EDBEE2}"/>
                </a:ext>
              </a:extLst>
            </p:cNvPr>
            <p:cNvSpPr txBox="1">
              <a:spLocks noChangeArrowheads="1"/>
            </p:cNvSpPr>
            <p:nvPr/>
          </p:nvSpPr>
          <p:spPr bwMode="auto">
            <a:xfrm>
              <a:off x="4272" y="2121"/>
              <a:ext cx="1248" cy="231"/>
            </a:xfrm>
            <a:prstGeom prst="rect">
              <a:avLst/>
            </a:prstGeom>
            <a:noFill/>
            <a:ln w="9525">
              <a:noFill/>
              <a:miter lim="800000"/>
              <a:headEnd/>
              <a:tailEnd/>
            </a:ln>
            <a:effectLst/>
          </p:spPr>
          <p:txBody>
            <a:bodyPr>
              <a:spAutoFit/>
            </a:bodyPr>
            <a:lstStyle/>
            <a:p>
              <a:pPr marL="0" marR="0" lvl="0" indent="0" algn="ctr" defTabSz="914400" eaLnBrk="1" fontAlgn="base" latinLnBrk="0" hangingPunct="1">
                <a:lnSpc>
                  <a:spcPct val="100000"/>
                </a:lnSpc>
                <a:spcBef>
                  <a:spcPct val="50000"/>
                </a:spcBef>
                <a:spcAft>
                  <a:spcPct val="0"/>
                </a:spcAft>
                <a:buClrTx/>
                <a:buSzTx/>
                <a:buFontTx/>
                <a:buNone/>
                <a:tabLst/>
                <a:defRPr/>
              </a:pPr>
              <a:r>
                <a:rPr kumimoji="0" lang="en-US" sz="1800" b="0" i="0" u="none" strike="noStrike" kern="0" cap="none" spc="0" normalizeH="0" baseline="0" noProof="0">
                  <a:ln>
                    <a:noFill/>
                  </a:ln>
                  <a:solidFill>
                    <a:srgbClr val="000000"/>
                  </a:solidFill>
                  <a:effectLst/>
                  <a:uLnTx/>
                  <a:uFillTx/>
                  <a:cs typeface="Arial" charset="0"/>
                </a:rPr>
                <a:t>x-measurement</a:t>
              </a:r>
            </a:p>
          </p:txBody>
        </p:sp>
        <p:grpSp>
          <p:nvGrpSpPr>
            <p:cNvPr id="163" name="Group 80">
              <a:extLst>
                <a:ext uri="{FF2B5EF4-FFF2-40B4-BE49-F238E27FC236}">
                  <a16:creationId xmlns:a16="http://schemas.microsoft.com/office/drawing/2014/main" id="{B2B7DC8B-C1C7-4A3C-AA48-4455B10748D3}"/>
                </a:ext>
              </a:extLst>
            </p:cNvPr>
            <p:cNvGrpSpPr>
              <a:grpSpLocks/>
            </p:cNvGrpSpPr>
            <p:nvPr/>
          </p:nvGrpSpPr>
          <p:grpSpPr bwMode="auto">
            <a:xfrm>
              <a:off x="4272" y="2450"/>
              <a:ext cx="1200" cy="238"/>
              <a:chOff x="4272" y="2450"/>
              <a:chExt cx="1200" cy="238"/>
            </a:xfrm>
          </p:grpSpPr>
          <p:sp>
            <p:nvSpPr>
              <p:cNvPr id="164" name="Oval 81">
                <a:extLst>
                  <a:ext uri="{FF2B5EF4-FFF2-40B4-BE49-F238E27FC236}">
                    <a16:creationId xmlns:a16="http://schemas.microsoft.com/office/drawing/2014/main" id="{BAE456DA-79D4-4918-9A42-43560F47DD13}"/>
                  </a:ext>
                </a:extLst>
              </p:cNvPr>
              <p:cNvSpPr>
                <a:spLocks noChangeArrowheads="1"/>
              </p:cNvSpPr>
              <p:nvPr/>
            </p:nvSpPr>
            <p:spPr bwMode="auto">
              <a:xfrm rot="-5400000">
                <a:off x="5041" y="2450"/>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65" name="Oval 82">
                <a:extLst>
                  <a:ext uri="{FF2B5EF4-FFF2-40B4-BE49-F238E27FC236}">
                    <a16:creationId xmlns:a16="http://schemas.microsoft.com/office/drawing/2014/main" id="{23355845-F52E-465C-A68E-88E8D516A957}"/>
                  </a:ext>
                </a:extLst>
              </p:cNvPr>
              <p:cNvSpPr>
                <a:spLocks noChangeArrowheads="1"/>
              </p:cNvSpPr>
              <p:nvPr/>
            </p:nvSpPr>
            <p:spPr bwMode="auto">
              <a:xfrm rot="-5400000">
                <a:off x="4465" y="2449"/>
                <a:ext cx="237" cy="240"/>
              </a:xfrm>
              <a:prstGeom prst="ellipse">
                <a:avLst/>
              </a:prstGeom>
              <a:solidFill>
                <a:srgbClr val="00FFFF"/>
              </a:solidFill>
              <a:ln w="9525">
                <a:solidFill>
                  <a:srgbClr val="000000"/>
                </a:solidFill>
                <a:round/>
                <a:headEnd/>
                <a:tailEnd/>
              </a:ln>
              <a:effectLst/>
            </p:spPr>
            <p:txBody>
              <a:bodyPr wrap="none" anchor="ct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66" name="Line 83">
                <a:extLst>
                  <a:ext uri="{FF2B5EF4-FFF2-40B4-BE49-F238E27FC236}">
                    <a16:creationId xmlns:a16="http://schemas.microsoft.com/office/drawing/2014/main" id="{53B3ACE4-70E6-440D-B582-36DAF0C1481C}"/>
                  </a:ext>
                </a:extLst>
              </p:cNvPr>
              <p:cNvSpPr>
                <a:spLocks noChangeShapeType="1"/>
              </p:cNvSpPr>
              <p:nvPr/>
            </p:nvSpPr>
            <p:spPr bwMode="auto">
              <a:xfrm rot="16200000" flipV="1">
                <a:off x="4368" y="2473"/>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sp>
            <p:nvSpPr>
              <p:cNvPr id="167" name="Line 84">
                <a:extLst>
                  <a:ext uri="{FF2B5EF4-FFF2-40B4-BE49-F238E27FC236}">
                    <a16:creationId xmlns:a16="http://schemas.microsoft.com/office/drawing/2014/main" id="{B2E3D017-597B-438A-8399-68BD39D927A2}"/>
                  </a:ext>
                </a:extLst>
              </p:cNvPr>
              <p:cNvSpPr>
                <a:spLocks noChangeShapeType="1"/>
              </p:cNvSpPr>
              <p:nvPr/>
            </p:nvSpPr>
            <p:spPr bwMode="auto">
              <a:xfrm rot="16200000" flipV="1">
                <a:off x="5376" y="2473"/>
                <a:ext cx="0" cy="192"/>
              </a:xfrm>
              <a:prstGeom prst="line">
                <a:avLst/>
              </a:prstGeom>
              <a:noFill/>
              <a:ln w="25400">
                <a:solidFill>
                  <a:srgbClr val="000000"/>
                </a:solidFill>
                <a:round/>
                <a:headEnd/>
                <a:tailEnd/>
              </a:ln>
              <a:effectLst/>
            </p:spPr>
            <p:txBody>
              <a:bodyPr/>
              <a:lstStyle/>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a:ln>
                    <a:noFill/>
                  </a:ln>
                  <a:solidFill>
                    <a:srgbClr val="000000"/>
                  </a:solidFill>
                  <a:effectLst/>
                  <a:uLnTx/>
                  <a:uFillTx/>
                  <a:cs typeface="Arial" charset="0"/>
                </a:endParaRPr>
              </a:p>
            </p:txBody>
          </p:sp>
        </p:grpSp>
      </p:grpSp>
    </p:spTree>
    <p:extLst>
      <p:ext uri="{BB962C8B-B14F-4D97-AF65-F5344CB8AC3E}">
        <p14:creationId xmlns:p14="http://schemas.microsoft.com/office/powerpoint/2010/main" val="4687403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99271-0ECF-46FC-AF3D-630EC9707E6F}"/>
              </a:ext>
            </a:extLst>
          </p:cNvPr>
          <p:cNvSpPr>
            <a:spLocks noGrp="1"/>
          </p:cNvSpPr>
          <p:nvPr>
            <p:ph type="title"/>
          </p:nvPr>
        </p:nvSpPr>
        <p:spPr/>
        <p:txBody>
          <a:bodyPr/>
          <a:lstStyle/>
          <a:p>
            <a:r>
              <a:rPr lang="en-US" dirty="0"/>
              <a:t>Loss Resistant Cluster States</a:t>
            </a:r>
          </a:p>
        </p:txBody>
      </p:sp>
      <p:sp>
        <p:nvSpPr>
          <p:cNvPr id="3" name="TextBox 2">
            <a:extLst>
              <a:ext uri="{FF2B5EF4-FFF2-40B4-BE49-F238E27FC236}">
                <a16:creationId xmlns:a16="http://schemas.microsoft.com/office/drawing/2014/main" id="{2E4A3C71-1592-4497-8562-942D0C10DF73}"/>
              </a:ext>
            </a:extLst>
          </p:cNvPr>
          <p:cNvSpPr txBox="1"/>
          <p:nvPr/>
        </p:nvSpPr>
        <p:spPr>
          <a:xfrm>
            <a:off x="422946" y="1356754"/>
            <a:ext cx="8001000" cy="646331"/>
          </a:xfrm>
          <a:prstGeom prst="rect">
            <a:avLst/>
          </a:prstGeom>
          <a:noFill/>
        </p:spPr>
        <p:txBody>
          <a:bodyPr wrap="square" rtlCol="0">
            <a:spAutoFit/>
          </a:bodyPr>
          <a:lstStyle/>
          <a:p>
            <a:pPr algn="ctr"/>
            <a:r>
              <a:rPr lang="en-US" b="1" dirty="0"/>
              <a:t>Tree clusters are especially useful for cluster state quantum computation because they are “loss-resistant”</a:t>
            </a:r>
          </a:p>
        </p:txBody>
      </p:sp>
      <p:grpSp>
        <p:nvGrpSpPr>
          <p:cNvPr id="4" name="Group 3">
            <a:extLst>
              <a:ext uri="{FF2B5EF4-FFF2-40B4-BE49-F238E27FC236}">
                <a16:creationId xmlns:a16="http://schemas.microsoft.com/office/drawing/2014/main" id="{08DB2340-B65F-4B14-B9A5-DB84350F5758}"/>
              </a:ext>
            </a:extLst>
          </p:cNvPr>
          <p:cNvGrpSpPr/>
          <p:nvPr/>
        </p:nvGrpSpPr>
        <p:grpSpPr>
          <a:xfrm>
            <a:off x="1125941" y="2209800"/>
            <a:ext cx="2649625" cy="1178951"/>
            <a:chOff x="7004496" y="4847023"/>
            <a:chExt cx="2649625" cy="1178951"/>
          </a:xfrm>
        </p:grpSpPr>
        <p:sp>
          <p:nvSpPr>
            <p:cNvPr id="5" name="Oval 78">
              <a:extLst>
                <a:ext uri="{FF2B5EF4-FFF2-40B4-BE49-F238E27FC236}">
                  <a16:creationId xmlns:a16="http://schemas.microsoft.com/office/drawing/2014/main" id="{77DF8B36-4829-4D67-B3D5-FA0939C9FF2A}"/>
                </a:ext>
              </a:extLst>
            </p:cNvPr>
            <p:cNvSpPr>
              <a:spLocks noChangeArrowheads="1"/>
            </p:cNvSpPr>
            <p:nvPr/>
          </p:nvSpPr>
          <p:spPr bwMode="auto">
            <a:xfrm rot="16200000">
              <a:off x="8192184" y="4845634"/>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6" name="Line 80">
              <a:extLst>
                <a:ext uri="{FF2B5EF4-FFF2-40B4-BE49-F238E27FC236}">
                  <a16:creationId xmlns:a16="http://schemas.microsoft.com/office/drawing/2014/main" id="{DF7E144F-342B-4F90-A1DC-01D20C3E24C2}"/>
                </a:ext>
              </a:extLst>
            </p:cNvPr>
            <p:cNvSpPr>
              <a:spLocks noChangeShapeType="1"/>
            </p:cNvSpPr>
            <p:nvPr/>
          </p:nvSpPr>
          <p:spPr bwMode="auto">
            <a:xfrm rot="15218693" flipV="1">
              <a:off x="8012974" y="4909843"/>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7" name="Oval 82">
              <a:extLst>
                <a:ext uri="{FF2B5EF4-FFF2-40B4-BE49-F238E27FC236}">
                  <a16:creationId xmlns:a16="http://schemas.microsoft.com/office/drawing/2014/main" id="{C938726F-2707-4AFD-9615-9417BAC90A26}"/>
                </a:ext>
              </a:extLst>
            </p:cNvPr>
            <p:cNvSpPr>
              <a:spLocks noChangeArrowheads="1"/>
            </p:cNvSpPr>
            <p:nvPr/>
          </p:nvSpPr>
          <p:spPr bwMode="auto">
            <a:xfrm rot="15218693">
              <a:off x="7479991" y="504516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8" name="Group 7">
              <a:extLst>
                <a:ext uri="{FF2B5EF4-FFF2-40B4-BE49-F238E27FC236}">
                  <a16:creationId xmlns:a16="http://schemas.microsoft.com/office/drawing/2014/main" id="{782672EC-9862-4136-BF70-AAD895866803}"/>
                </a:ext>
              </a:extLst>
            </p:cNvPr>
            <p:cNvGrpSpPr/>
            <p:nvPr/>
          </p:nvGrpSpPr>
          <p:grpSpPr>
            <a:xfrm rot="14764735">
              <a:off x="7652629" y="5481240"/>
              <a:ext cx="740417" cy="349052"/>
              <a:chOff x="5317696" y="5680707"/>
              <a:chExt cx="740417" cy="349052"/>
            </a:xfrm>
          </p:grpSpPr>
          <p:sp>
            <p:nvSpPr>
              <p:cNvPr id="21" name="Oval 82">
                <a:extLst>
                  <a:ext uri="{FF2B5EF4-FFF2-40B4-BE49-F238E27FC236}">
                    <a16:creationId xmlns:a16="http://schemas.microsoft.com/office/drawing/2014/main" id="{BC91008E-125F-43BD-B723-0E6AB102AD26}"/>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22" name="Line 80">
                <a:extLst>
                  <a:ext uri="{FF2B5EF4-FFF2-40B4-BE49-F238E27FC236}">
                    <a16:creationId xmlns:a16="http://schemas.microsoft.com/office/drawing/2014/main" id="{4ABD2C16-DFEE-4041-9884-F1121D20EAD0}"/>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sp>
          <p:nvSpPr>
            <p:cNvPr id="9" name="Line 80">
              <a:extLst>
                <a:ext uri="{FF2B5EF4-FFF2-40B4-BE49-F238E27FC236}">
                  <a16:creationId xmlns:a16="http://schemas.microsoft.com/office/drawing/2014/main" id="{7447545C-2F9B-494A-A2E9-E5F699A34487}"/>
                </a:ext>
              </a:extLst>
            </p:cNvPr>
            <p:cNvSpPr>
              <a:spLocks noChangeShapeType="1"/>
            </p:cNvSpPr>
            <p:nvPr/>
          </p:nvSpPr>
          <p:spPr bwMode="auto">
            <a:xfrm rot="17191607" flipV="1">
              <a:off x="8725779" y="4896737"/>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10" name="Group 9">
              <a:extLst>
                <a:ext uri="{FF2B5EF4-FFF2-40B4-BE49-F238E27FC236}">
                  <a16:creationId xmlns:a16="http://schemas.microsoft.com/office/drawing/2014/main" id="{6C179B32-5DFF-4B59-B7C0-C556ED78DA86}"/>
                </a:ext>
              </a:extLst>
            </p:cNvPr>
            <p:cNvGrpSpPr/>
            <p:nvPr/>
          </p:nvGrpSpPr>
          <p:grpSpPr>
            <a:xfrm rot="19479013">
              <a:off x="7004496" y="5554152"/>
              <a:ext cx="740417" cy="349052"/>
              <a:chOff x="5317696" y="5680707"/>
              <a:chExt cx="740417" cy="349052"/>
            </a:xfrm>
          </p:grpSpPr>
          <p:sp>
            <p:nvSpPr>
              <p:cNvPr id="19" name="Oval 82">
                <a:extLst>
                  <a:ext uri="{FF2B5EF4-FFF2-40B4-BE49-F238E27FC236}">
                    <a16:creationId xmlns:a16="http://schemas.microsoft.com/office/drawing/2014/main" id="{34A3A4CB-E292-46F3-A5DB-720B3FED00AD}"/>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20" name="Line 80">
                <a:extLst>
                  <a:ext uri="{FF2B5EF4-FFF2-40B4-BE49-F238E27FC236}">
                    <a16:creationId xmlns:a16="http://schemas.microsoft.com/office/drawing/2014/main" id="{F56C9295-806D-4779-A3E0-5B6898E5780A}"/>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nvGrpSpPr>
            <p:cNvPr id="11" name="Group 10">
              <a:extLst>
                <a:ext uri="{FF2B5EF4-FFF2-40B4-BE49-F238E27FC236}">
                  <a16:creationId xmlns:a16="http://schemas.microsoft.com/office/drawing/2014/main" id="{30EF868D-B4A5-4CF3-AA2E-34B1043D8B51}"/>
                </a:ext>
              </a:extLst>
            </p:cNvPr>
            <p:cNvGrpSpPr/>
            <p:nvPr/>
          </p:nvGrpSpPr>
          <p:grpSpPr>
            <a:xfrm>
              <a:off x="8916751" y="5037121"/>
              <a:ext cx="737370" cy="959240"/>
              <a:chOff x="8916751" y="5037121"/>
              <a:chExt cx="737370" cy="959240"/>
            </a:xfrm>
          </p:grpSpPr>
          <p:sp>
            <p:nvSpPr>
              <p:cNvPr id="15" name="Oval 78">
                <a:extLst>
                  <a:ext uri="{FF2B5EF4-FFF2-40B4-BE49-F238E27FC236}">
                    <a16:creationId xmlns:a16="http://schemas.microsoft.com/office/drawing/2014/main" id="{1D74E962-9EE1-4622-90B1-879DC2A67EAD}"/>
                  </a:ext>
                </a:extLst>
              </p:cNvPr>
              <p:cNvSpPr>
                <a:spLocks noChangeArrowheads="1"/>
              </p:cNvSpPr>
              <p:nvPr/>
            </p:nvSpPr>
            <p:spPr bwMode="auto">
              <a:xfrm rot="17191607">
                <a:off x="8918140" y="5035732"/>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16" name="Group 15">
                <a:extLst>
                  <a:ext uri="{FF2B5EF4-FFF2-40B4-BE49-F238E27FC236}">
                    <a16:creationId xmlns:a16="http://schemas.microsoft.com/office/drawing/2014/main" id="{D7F6A6A1-05AE-4B5C-89A3-9AD118C9635A}"/>
                  </a:ext>
                </a:extLst>
              </p:cNvPr>
              <p:cNvGrpSpPr/>
              <p:nvPr/>
            </p:nvGrpSpPr>
            <p:grpSpPr>
              <a:xfrm rot="14764735">
                <a:off x="9109386" y="5451627"/>
                <a:ext cx="740417" cy="349052"/>
                <a:chOff x="5317696" y="5680707"/>
                <a:chExt cx="740417" cy="349052"/>
              </a:xfrm>
            </p:grpSpPr>
            <p:sp>
              <p:nvSpPr>
                <p:cNvPr id="17" name="Oval 82">
                  <a:extLst>
                    <a:ext uri="{FF2B5EF4-FFF2-40B4-BE49-F238E27FC236}">
                      <a16:creationId xmlns:a16="http://schemas.microsoft.com/office/drawing/2014/main" id="{0FCB3286-17E0-4786-8C2E-28510DF30D10}"/>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18" name="Line 80">
                  <a:extLst>
                    <a:ext uri="{FF2B5EF4-FFF2-40B4-BE49-F238E27FC236}">
                      <a16:creationId xmlns:a16="http://schemas.microsoft.com/office/drawing/2014/main" id="{711350BD-FA1F-4658-86D3-456A6C8C6C22}"/>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grpSp>
          <p:nvGrpSpPr>
            <p:cNvPr id="12" name="Group 11">
              <a:extLst>
                <a:ext uri="{FF2B5EF4-FFF2-40B4-BE49-F238E27FC236}">
                  <a16:creationId xmlns:a16="http://schemas.microsoft.com/office/drawing/2014/main" id="{DA7C81FF-9FA8-4008-B6E5-0DB77F387FE6}"/>
                </a:ext>
              </a:extLst>
            </p:cNvPr>
            <p:cNvGrpSpPr/>
            <p:nvPr/>
          </p:nvGrpSpPr>
          <p:grpSpPr>
            <a:xfrm rot="19479013">
              <a:off x="8461253" y="5524539"/>
              <a:ext cx="740417" cy="349052"/>
              <a:chOff x="5317696" y="5680707"/>
              <a:chExt cx="740417" cy="349052"/>
            </a:xfrm>
          </p:grpSpPr>
          <p:sp>
            <p:nvSpPr>
              <p:cNvPr id="13" name="Oval 82">
                <a:extLst>
                  <a:ext uri="{FF2B5EF4-FFF2-40B4-BE49-F238E27FC236}">
                    <a16:creationId xmlns:a16="http://schemas.microsoft.com/office/drawing/2014/main" id="{57C57BA3-8B7B-4245-BF13-10171CE23CE3}"/>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14" name="Line 80">
                <a:extLst>
                  <a:ext uri="{FF2B5EF4-FFF2-40B4-BE49-F238E27FC236}">
                    <a16:creationId xmlns:a16="http://schemas.microsoft.com/office/drawing/2014/main" id="{8B7B31B8-4B12-4EE9-ADC2-C739B7D64FAD}"/>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sp>
        <p:nvSpPr>
          <p:cNvPr id="23" name="TextBox 22">
            <a:extLst>
              <a:ext uri="{FF2B5EF4-FFF2-40B4-BE49-F238E27FC236}">
                <a16:creationId xmlns:a16="http://schemas.microsoft.com/office/drawing/2014/main" id="{39C9DA24-1FF9-4F2A-A6BF-3703EF6D4932}"/>
              </a:ext>
            </a:extLst>
          </p:cNvPr>
          <p:cNvSpPr txBox="1"/>
          <p:nvPr/>
        </p:nvSpPr>
        <p:spPr>
          <a:xfrm>
            <a:off x="4054530" y="2339195"/>
            <a:ext cx="4361709" cy="923330"/>
          </a:xfrm>
          <a:prstGeom prst="rect">
            <a:avLst/>
          </a:prstGeom>
          <a:noFill/>
        </p:spPr>
        <p:txBody>
          <a:bodyPr wrap="square" rtlCol="0">
            <a:spAutoFit/>
          </a:bodyPr>
          <a:lstStyle/>
          <a:p>
            <a:r>
              <a:rPr lang="en-US" dirty="0"/>
              <a:t>A {2,2} tree cluster state:</a:t>
            </a:r>
          </a:p>
          <a:p>
            <a:r>
              <a:rPr lang="en-US" dirty="0"/>
              <a:t>Two initial branches each having two sub-branches</a:t>
            </a:r>
          </a:p>
        </p:txBody>
      </p:sp>
      <p:sp>
        <p:nvSpPr>
          <p:cNvPr id="44" name="TextBox 43">
            <a:extLst>
              <a:ext uri="{FF2B5EF4-FFF2-40B4-BE49-F238E27FC236}">
                <a16:creationId xmlns:a16="http://schemas.microsoft.com/office/drawing/2014/main" id="{17B46A8C-C8B7-4EAA-9156-6BD31C189560}"/>
              </a:ext>
            </a:extLst>
          </p:cNvPr>
          <p:cNvSpPr txBox="1"/>
          <p:nvPr/>
        </p:nvSpPr>
        <p:spPr>
          <a:xfrm>
            <a:off x="3792941" y="3500735"/>
            <a:ext cx="4800600" cy="923330"/>
          </a:xfrm>
          <a:prstGeom prst="rect">
            <a:avLst/>
          </a:prstGeom>
          <a:noFill/>
        </p:spPr>
        <p:txBody>
          <a:bodyPr wrap="square" rtlCol="0">
            <a:spAutoFit/>
          </a:bodyPr>
          <a:lstStyle/>
          <a:p>
            <a:r>
              <a:rPr lang="en-US" dirty="0"/>
              <a:t>If this qubit is lost, we can still perform z-measurement by successfully measuring either of the branches such as shown here:</a:t>
            </a:r>
          </a:p>
        </p:txBody>
      </p:sp>
      <p:graphicFrame>
        <p:nvGraphicFramePr>
          <p:cNvPr id="48" name="Object 24">
            <a:extLst>
              <a:ext uri="{FF2B5EF4-FFF2-40B4-BE49-F238E27FC236}">
                <a16:creationId xmlns:a16="http://schemas.microsoft.com/office/drawing/2014/main" id="{66935ACB-4C60-46BB-9DBF-FE71F4466DE9}"/>
              </a:ext>
            </a:extLst>
          </p:cNvPr>
          <p:cNvGraphicFramePr>
            <a:graphicFrameLocks noChangeAspect="1"/>
          </p:cNvGraphicFramePr>
          <p:nvPr>
            <p:extLst>
              <p:ext uri="{D42A27DB-BD31-4B8C-83A1-F6EECF244321}">
                <p14:modId xmlns:p14="http://schemas.microsoft.com/office/powerpoint/2010/main" val="21156845"/>
              </p:ext>
            </p:extLst>
          </p:nvPr>
        </p:nvGraphicFramePr>
        <p:xfrm>
          <a:off x="5436213" y="5633093"/>
          <a:ext cx="2532063" cy="827088"/>
        </p:xfrm>
        <a:graphic>
          <a:graphicData uri="http://schemas.openxmlformats.org/presentationml/2006/ole">
            <mc:AlternateContent xmlns:mc="http://schemas.openxmlformats.org/markup-compatibility/2006">
              <mc:Choice xmlns:v="urn:schemas-microsoft-com:vml" Requires="v">
                <p:oleObj spid="_x0000_s5136" name="Equation" r:id="rId3" imgW="1320480" imgH="431640" progId="Equation.3">
                  <p:embed/>
                </p:oleObj>
              </mc:Choice>
              <mc:Fallback>
                <p:oleObj name="Equation" r:id="rId3" imgW="1320480" imgH="431640" progId="Equation.3">
                  <p:embed/>
                  <p:pic>
                    <p:nvPicPr>
                      <p:cNvPr id="51" name="Object 24">
                        <a:extLst>
                          <a:ext uri="{FF2B5EF4-FFF2-40B4-BE49-F238E27FC236}">
                            <a16:creationId xmlns:a16="http://schemas.microsoft.com/office/drawing/2014/main" id="{0E11EE15-3A37-4DC4-99EE-72EAF69EA10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36213" y="5633093"/>
                        <a:ext cx="2532063" cy="827088"/>
                      </a:xfrm>
                      <a:prstGeom prst="rect">
                        <a:avLst/>
                      </a:prstGeom>
                      <a:noFill/>
                      <a:ln w="28575">
                        <a:solidFill>
                          <a:srgbClr val="0070C0"/>
                        </a:solidFill>
                      </a:ln>
                    </p:spPr>
                  </p:pic>
                </p:oleObj>
              </mc:Fallback>
            </mc:AlternateContent>
          </a:graphicData>
        </a:graphic>
      </p:graphicFrame>
      <p:sp>
        <p:nvSpPr>
          <p:cNvPr id="49" name="TextBox 48">
            <a:extLst>
              <a:ext uri="{FF2B5EF4-FFF2-40B4-BE49-F238E27FC236}">
                <a16:creationId xmlns:a16="http://schemas.microsoft.com/office/drawing/2014/main" id="{0EF32129-3277-4331-AF44-458087E7E244}"/>
              </a:ext>
            </a:extLst>
          </p:cNvPr>
          <p:cNvSpPr txBox="1"/>
          <p:nvPr/>
        </p:nvSpPr>
        <p:spPr>
          <a:xfrm>
            <a:off x="1205059" y="5584972"/>
            <a:ext cx="4107329" cy="923330"/>
          </a:xfrm>
          <a:prstGeom prst="rect">
            <a:avLst/>
          </a:prstGeom>
          <a:noFill/>
        </p:spPr>
        <p:txBody>
          <a:bodyPr wrap="square" rtlCol="0">
            <a:spAutoFit/>
          </a:bodyPr>
          <a:lstStyle/>
          <a:p>
            <a:pPr algn="just"/>
            <a:r>
              <a:rPr lang="en-US" dirty="0"/>
              <a:t>This is because the cluster state is a +1 eigenvector of the above- mentioned eigenvalue equation: </a:t>
            </a:r>
          </a:p>
        </p:txBody>
      </p:sp>
      <p:grpSp>
        <p:nvGrpSpPr>
          <p:cNvPr id="52" name="Group 51">
            <a:extLst>
              <a:ext uri="{FF2B5EF4-FFF2-40B4-BE49-F238E27FC236}">
                <a16:creationId xmlns:a16="http://schemas.microsoft.com/office/drawing/2014/main" id="{77C1E07E-4F37-428D-A102-FEA842FAB4DB}"/>
              </a:ext>
            </a:extLst>
          </p:cNvPr>
          <p:cNvGrpSpPr/>
          <p:nvPr/>
        </p:nvGrpSpPr>
        <p:grpSpPr>
          <a:xfrm>
            <a:off x="1125941" y="3962400"/>
            <a:ext cx="2782480" cy="1234621"/>
            <a:chOff x="1125941" y="3962400"/>
            <a:chExt cx="2782480" cy="1234621"/>
          </a:xfrm>
        </p:grpSpPr>
        <p:sp>
          <p:nvSpPr>
            <p:cNvPr id="25" name="Oval 78">
              <a:extLst>
                <a:ext uri="{FF2B5EF4-FFF2-40B4-BE49-F238E27FC236}">
                  <a16:creationId xmlns:a16="http://schemas.microsoft.com/office/drawing/2014/main" id="{6B0BC179-CB7A-40EB-B8C6-9814494177D4}"/>
                </a:ext>
              </a:extLst>
            </p:cNvPr>
            <p:cNvSpPr>
              <a:spLocks noChangeArrowheads="1"/>
            </p:cNvSpPr>
            <p:nvPr/>
          </p:nvSpPr>
          <p:spPr bwMode="auto">
            <a:xfrm rot="16200000">
              <a:off x="2313629" y="4016681"/>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26" name="Line 80">
              <a:extLst>
                <a:ext uri="{FF2B5EF4-FFF2-40B4-BE49-F238E27FC236}">
                  <a16:creationId xmlns:a16="http://schemas.microsoft.com/office/drawing/2014/main" id="{4C9C16DE-8D61-4F42-8367-98579C358F8D}"/>
                </a:ext>
              </a:extLst>
            </p:cNvPr>
            <p:cNvSpPr>
              <a:spLocks noChangeShapeType="1"/>
            </p:cNvSpPr>
            <p:nvPr/>
          </p:nvSpPr>
          <p:spPr bwMode="auto">
            <a:xfrm rot="15218693" flipV="1">
              <a:off x="2134419" y="4080890"/>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27" name="Oval 82">
              <a:extLst>
                <a:ext uri="{FF2B5EF4-FFF2-40B4-BE49-F238E27FC236}">
                  <a16:creationId xmlns:a16="http://schemas.microsoft.com/office/drawing/2014/main" id="{45C27E53-2C69-41C8-BF24-1D2ABA894636}"/>
                </a:ext>
              </a:extLst>
            </p:cNvPr>
            <p:cNvSpPr>
              <a:spLocks noChangeArrowheads="1"/>
            </p:cNvSpPr>
            <p:nvPr/>
          </p:nvSpPr>
          <p:spPr bwMode="auto">
            <a:xfrm rot="15218693">
              <a:off x="1601436" y="4216215"/>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28" name="Group 27">
              <a:extLst>
                <a:ext uri="{FF2B5EF4-FFF2-40B4-BE49-F238E27FC236}">
                  <a16:creationId xmlns:a16="http://schemas.microsoft.com/office/drawing/2014/main" id="{FEFC2EB9-1855-4A2E-A675-F8C19446F156}"/>
                </a:ext>
              </a:extLst>
            </p:cNvPr>
            <p:cNvGrpSpPr/>
            <p:nvPr/>
          </p:nvGrpSpPr>
          <p:grpSpPr>
            <a:xfrm rot="14764735">
              <a:off x="1774074" y="4652287"/>
              <a:ext cx="740417" cy="349052"/>
              <a:chOff x="5317696" y="5680707"/>
              <a:chExt cx="740417" cy="349052"/>
            </a:xfrm>
          </p:grpSpPr>
          <p:sp>
            <p:nvSpPr>
              <p:cNvPr id="41" name="Oval 82">
                <a:extLst>
                  <a:ext uri="{FF2B5EF4-FFF2-40B4-BE49-F238E27FC236}">
                    <a16:creationId xmlns:a16="http://schemas.microsoft.com/office/drawing/2014/main" id="{6BBEADEC-663F-4BBF-AFC1-C76C1FDFBB02}"/>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42" name="Line 80">
                <a:extLst>
                  <a:ext uri="{FF2B5EF4-FFF2-40B4-BE49-F238E27FC236}">
                    <a16:creationId xmlns:a16="http://schemas.microsoft.com/office/drawing/2014/main" id="{A52D9A31-4B97-494B-8090-A1DECDBBEC72}"/>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sp>
          <p:nvSpPr>
            <p:cNvPr id="29" name="Line 80">
              <a:extLst>
                <a:ext uri="{FF2B5EF4-FFF2-40B4-BE49-F238E27FC236}">
                  <a16:creationId xmlns:a16="http://schemas.microsoft.com/office/drawing/2014/main" id="{A07802C7-25AF-4B85-A26A-5EBCB428F8B3}"/>
                </a:ext>
              </a:extLst>
            </p:cNvPr>
            <p:cNvSpPr>
              <a:spLocks noChangeShapeType="1"/>
            </p:cNvSpPr>
            <p:nvPr/>
          </p:nvSpPr>
          <p:spPr bwMode="auto">
            <a:xfrm rot="17191607" flipV="1">
              <a:off x="2847224" y="4067784"/>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nvGrpSpPr>
            <p:cNvPr id="30" name="Group 29">
              <a:extLst>
                <a:ext uri="{FF2B5EF4-FFF2-40B4-BE49-F238E27FC236}">
                  <a16:creationId xmlns:a16="http://schemas.microsoft.com/office/drawing/2014/main" id="{3D6362A3-2A2E-4D7B-9759-0ADF708A9425}"/>
                </a:ext>
              </a:extLst>
            </p:cNvPr>
            <p:cNvGrpSpPr/>
            <p:nvPr/>
          </p:nvGrpSpPr>
          <p:grpSpPr>
            <a:xfrm rot="19479013">
              <a:off x="1125941" y="4725199"/>
              <a:ext cx="740417" cy="349052"/>
              <a:chOff x="5317696" y="5680707"/>
              <a:chExt cx="740417" cy="349052"/>
            </a:xfrm>
          </p:grpSpPr>
          <p:sp>
            <p:nvSpPr>
              <p:cNvPr id="39" name="Oval 82">
                <a:extLst>
                  <a:ext uri="{FF2B5EF4-FFF2-40B4-BE49-F238E27FC236}">
                    <a16:creationId xmlns:a16="http://schemas.microsoft.com/office/drawing/2014/main" id="{2B2498E8-7FF8-4133-A3F3-C1C89CCEF9D5}"/>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40" name="Line 80">
                <a:extLst>
                  <a:ext uri="{FF2B5EF4-FFF2-40B4-BE49-F238E27FC236}">
                    <a16:creationId xmlns:a16="http://schemas.microsoft.com/office/drawing/2014/main" id="{669A1121-D13B-4BEE-A352-9F29911B6DF3}"/>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sp>
          <p:nvSpPr>
            <p:cNvPr id="35" name="Oval 78">
              <a:extLst>
                <a:ext uri="{FF2B5EF4-FFF2-40B4-BE49-F238E27FC236}">
                  <a16:creationId xmlns:a16="http://schemas.microsoft.com/office/drawing/2014/main" id="{3861B5CF-DAD4-43FB-BA24-2A4B621495A3}"/>
                </a:ext>
              </a:extLst>
            </p:cNvPr>
            <p:cNvSpPr>
              <a:spLocks noChangeArrowheads="1"/>
            </p:cNvSpPr>
            <p:nvPr/>
          </p:nvSpPr>
          <p:spPr bwMode="auto">
            <a:xfrm rot="17191607">
              <a:off x="3039585" y="4206779"/>
              <a:ext cx="349052" cy="351830"/>
            </a:xfrm>
            <a:prstGeom prst="ellipse">
              <a:avLst/>
            </a:prstGeom>
            <a:solidFill>
              <a:srgbClr val="FF33CC"/>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dirty="0">
                <a:solidFill>
                  <a:srgbClr val="000000"/>
                </a:solidFill>
                <a:latin typeface="Times New Roman" pitchFamily="18" charset="0"/>
                <a:ea typeface="+mn-ea"/>
                <a:cs typeface="Arial"/>
              </a:endParaRPr>
            </a:p>
          </p:txBody>
        </p:sp>
        <p:grpSp>
          <p:nvGrpSpPr>
            <p:cNvPr id="36" name="Group 35">
              <a:extLst>
                <a:ext uri="{FF2B5EF4-FFF2-40B4-BE49-F238E27FC236}">
                  <a16:creationId xmlns:a16="http://schemas.microsoft.com/office/drawing/2014/main" id="{B5BDFEEC-EF92-47E3-BA4E-9340010CC815}"/>
                </a:ext>
              </a:extLst>
            </p:cNvPr>
            <p:cNvGrpSpPr/>
            <p:nvPr/>
          </p:nvGrpSpPr>
          <p:grpSpPr>
            <a:xfrm rot="14764735">
              <a:off x="3230831" y="4622674"/>
              <a:ext cx="740417" cy="349052"/>
              <a:chOff x="5317696" y="5680707"/>
              <a:chExt cx="740417" cy="349052"/>
            </a:xfrm>
          </p:grpSpPr>
          <p:sp>
            <p:nvSpPr>
              <p:cNvPr id="37" name="Oval 82">
                <a:extLst>
                  <a:ext uri="{FF2B5EF4-FFF2-40B4-BE49-F238E27FC236}">
                    <a16:creationId xmlns:a16="http://schemas.microsoft.com/office/drawing/2014/main" id="{BDDAF1EB-ED57-491C-8CB8-676A794DF259}"/>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38" name="Line 80">
                <a:extLst>
                  <a:ext uri="{FF2B5EF4-FFF2-40B4-BE49-F238E27FC236}">
                    <a16:creationId xmlns:a16="http://schemas.microsoft.com/office/drawing/2014/main" id="{CE440B80-958D-4012-AD53-FDE81E605517}"/>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grpSp>
          <p:nvGrpSpPr>
            <p:cNvPr id="32" name="Group 31">
              <a:extLst>
                <a:ext uri="{FF2B5EF4-FFF2-40B4-BE49-F238E27FC236}">
                  <a16:creationId xmlns:a16="http://schemas.microsoft.com/office/drawing/2014/main" id="{FFE3BAF4-9A05-4FCB-A2A5-5CC4F123C5C9}"/>
                </a:ext>
              </a:extLst>
            </p:cNvPr>
            <p:cNvGrpSpPr/>
            <p:nvPr/>
          </p:nvGrpSpPr>
          <p:grpSpPr>
            <a:xfrm rot="19479013">
              <a:off x="2582698" y="4695586"/>
              <a:ext cx="740417" cy="349052"/>
              <a:chOff x="5317696" y="5680707"/>
              <a:chExt cx="740417" cy="349052"/>
            </a:xfrm>
          </p:grpSpPr>
          <p:sp>
            <p:nvSpPr>
              <p:cNvPr id="33" name="Oval 82">
                <a:extLst>
                  <a:ext uri="{FF2B5EF4-FFF2-40B4-BE49-F238E27FC236}">
                    <a16:creationId xmlns:a16="http://schemas.microsoft.com/office/drawing/2014/main" id="{ED98F1A9-B5F5-4FED-8260-C4AA97165D0F}"/>
                  </a:ext>
                </a:extLst>
              </p:cNvPr>
              <p:cNvSpPr>
                <a:spLocks noChangeArrowheads="1"/>
              </p:cNvSpPr>
              <p:nvPr/>
            </p:nvSpPr>
            <p:spPr bwMode="auto">
              <a:xfrm rot="15218693">
                <a:off x="5319085" y="5679318"/>
                <a:ext cx="349052" cy="351830"/>
              </a:xfrm>
              <a:prstGeom prst="ellipse">
                <a:avLst/>
              </a:prstGeom>
              <a:solidFill>
                <a:srgbClr val="00FFFF"/>
              </a:solidFill>
              <a:ln w="9525">
                <a:solidFill>
                  <a:schemeClr val="tx1"/>
                </a:solidFill>
                <a:round/>
                <a:headEnd/>
                <a:tailEnd/>
              </a:ln>
              <a:effectLst/>
            </p:spPr>
            <p:txBody>
              <a:bodyPr wrap="none" anchor="ct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sp>
            <p:nvSpPr>
              <p:cNvPr id="34" name="Line 80">
                <a:extLst>
                  <a:ext uri="{FF2B5EF4-FFF2-40B4-BE49-F238E27FC236}">
                    <a16:creationId xmlns:a16="http://schemas.microsoft.com/office/drawing/2014/main" id="{A1B46D46-44B6-4C2C-A466-294247DDD34E}"/>
                  </a:ext>
                </a:extLst>
              </p:cNvPr>
              <p:cNvSpPr>
                <a:spLocks noChangeShapeType="1"/>
              </p:cNvSpPr>
              <p:nvPr/>
            </p:nvSpPr>
            <p:spPr bwMode="auto">
              <a:xfrm rot="15218693" flipV="1">
                <a:off x="5852068" y="5543992"/>
                <a:ext cx="0" cy="412091"/>
              </a:xfrm>
              <a:prstGeom prst="line">
                <a:avLst/>
              </a:prstGeom>
              <a:noFill/>
              <a:ln w="25400">
                <a:solidFill>
                  <a:schemeClr val="tx1"/>
                </a:solidFill>
                <a:round/>
                <a:headEnd/>
                <a:tailEnd/>
              </a:ln>
              <a:effectLst/>
            </p:spPr>
            <p:txBody>
              <a:bodyPr/>
              <a:lstStyle/>
              <a:p>
                <a:pPr algn="ctr" rtl="0" eaLnBrk="0" fontAlgn="base" hangingPunct="0">
                  <a:lnSpc>
                    <a:spcPts val="1900"/>
                  </a:lnSpc>
                  <a:spcBef>
                    <a:spcPct val="0"/>
                  </a:spcBef>
                  <a:spcAft>
                    <a:spcPct val="0"/>
                  </a:spcAft>
                </a:pPr>
                <a:endParaRPr lang="en-US" sz="4400" kern="1200">
                  <a:solidFill>
                    <a:srgbClr val="000000"/>
                  </a:solidFill>
                  <a:latin typeface="Times New Roman" pitchFamily="18" charset="0"/>
                  <a:ea typeface="+mn-ea"/>
                  <a:cs typeface="Arial"/>
                </a:endParaRPr>
              </a:p>
            </p:txBody>
          </p:sp>
        </p:grpSp>
        <p:cxnSp>
          <p:nvCxnSpPr>
            <p:cNvPr id="43" name="Straight Arrow Connector 42">
              <a:extLst>
                <a:ext uri="{FF2B5EF4-FFF2-40B4-BE49-F238E27FC236}">
                  <a16:creationId xmlns:a16="http://schemas.microsoft.com/office/drawing/2014/main" id="{89971A8C-D38A-47DD-90E7-177265C1E211}"/>
                </a:ext>
              </a:extLst>
            </p:cNvPr>
            <p:cNvCxnSpPr/>
            <p:nvPr/>
          </p:nvCxnSpPr>
          <p:spPr>
            <a:xfrm flipH="1">
              <a:off x="2469941" y="3962400"/>
              <a:ext cx="1323000" cy="21273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6" name="TextBox 45">
              <a:extLst>
                <a:ext uri="{FF2B5EF4-FFF2-40B4-BE49-F238E27FC236}">
                  <a16:creationId xmlns:a16="http://schemas.microsoft.com/office/drawing/2014/main" id="{F98FABBC-3E18-4188-85DB-CF68B23C9B9E}"/>
                </a:ext>
              </a:extLst>
            </p:cNvPr>
            <p:cNvSpPr txBox="1"/>
            <p:nvPr/>
          </p:nvSpPr>
          <p:spPr>
            <a:xfrm>
              <a:off x="3451221" y="4806882"/>
              <a:ext cx="457200" cy="369332"/>
            </a:xfrm>
            <a:prstGeom prst="rect">
              <a:avLst/>
            </a:prstGeom>
            <a:noFill/>
          </p:spPr>
          <p:txBody>
            <a:bodyPr wrap="square" rtlCol="0">
              <a:spAutoFit/>
            </a:bodyPr>
            <a:lstStyle/>
            <a:p>
              <a:pPr algn="ctr"/>
              <a:r>
                <a:rPr lang="en-US" dirty="0"/>
                <a:t>Z</a:t>
              </a:r>
            </a:p>
          </p:txBody>
        </p:sp>
        <p:sp>
          <p:nvSpPr>
            <p:cNvPr id="47" name="TextBox 46">
              <a:extLst>
                <a:ext uri="{FF2B5EF4-FFF2-40B4-BE49-F238E27FC236}">
                  <a16:creationId xmlns:a16="http://schemas.microsoft.com/office/drawing/2014/main" id="{664D5EEE-0319-418A-9DA4-2B5820DDEB51}"/>
                </a:ext>
              </a:extLst>
            </p:cNvPr>
            <p:cNvSpPr txBox="1"/>
            <p:nvPr/>
          </p:nvSpPr>
          <p:spPr>
            <a:xfrm>
              <a:off x="2565834" y="4806882"/>
              <a:ext cx="457200" cy="369332"/>
            </a:xfrm>
            <a:prstGeom prst="rect">
              <a:avLst/>
            </a:prstGeom>
            <a:noFill/>
          </p:spPr>
          <p:txBody>
            <a:bodyPr wrap="square" rtlCol="0">
              <a:spAutoFit/>
            </a:bodyPr>
            <a:lstStyle/>
            <a:p>
              <a:pPr algn="ctr"/>
              <a:r>
                <a:rPr lang="en-US" dirty="0"/>
                <a:t>Z</a:t>
              </a:r>
            </a:p>
          </p:txBody>
        </p:sp>
        <p:sp>
          <p:nvSpPr>
            <p:cNvPr id="45" name="TextBox 44">
              <a:extLst>
                <a:ext uri="{FF2B5EF4-FFF2-40B4-BE49-F238E27FC236}">
                  <a16:creationId xmlns:a16="http://schemas.microsoft.com/office/drawing/2014/main" id="{1F5BBCE0-E9CF-40AB-889B-4481DF5C94C6}"/>
                </a:ext>
              </a:extLst>
            </p:cNvPr>
            <p:cNvSpPr txBox="1"/>
            <p:nvPr/>
          </p:nvSpPr>
          <p:spPr>
            <a:xfrm>
              <a:off x="2981721" y="4202925"/>
              <a:ext cx="457200" cy="369332"/>
            </a:xfrm>
            <a:prstGeom prst="rect">
              <a:avLst/>
            </a:prstGeom>
            <a:noFill/>
          </p:spPr>
          <p:txBody>
            <a:bodyPr wrap="square" rtlCol="0">
              <a:spAutoFit/>
            </a:bodyPr>
            <a:lstStyle/>
            <a:p>
              <a:pPr algn="ctr"/>
              <a:r>
                <a:rPr lang="en-US" dirty="0"/>
                <a:t>X</a:t>
              </a:r>
            </a:p>
          </p:txBody>
        </p:sp>
      </p:grpSp>
    </p:spTree>
    <p:extLst>
      <p:ext uri="{BB962C8B-B14F-4D97-AF65-F5344CB8AC3E}">
        <p14:creationId xmlns:p14="http://schemas.microsoft.com/office/powerpoint/2010/main" val="2461328587"/>
      </p:ext>
    </p:extLst>
  </p:cSld>
  <p:clrMapOvr>
    <a:masterClrMapping/>
  </p:clrMapOvr>
</p:sld>
</file>

<file path=ppt/theme/theme1.xml><?xml version="1.0" encoding="utf-8"?>
<a:theme xmlns:a="http://schemas.openxmlformats.org/drawingml/2006/main" name="mitrebriefing">
  <a:themeElements>
    <a:clrScheme name="MITRE Corporate Colors">
      <a:dk1>
        <a:sysClr val="windowText" lastClr="000000"/>
      </a:dk1>
      <a:lt1>
        <a:sysClr val="window" lastClr="FFFFFF"/>
      </a:lt1>
      <a:dk2>
        <a:srgbClr val="005B94"/>
      </a:dk2>
      <a:lt2>
        <a:srgbClr val="FFFFFF"/>
      </a:lt2>
      <a:accent1>
        <a:srgbClr val="00B3DC"/>
      </a:accent1>
      <a:accent2>
        <a:srgbClr val="F7901E"/>
      </a:accent2>
      <a:accent3>
        <a:srgbClr val="FFE23C"/>
      </a:accent3>
      <a:accent4>
        <a:srgbClr val="C1CD23"/>
      </a:accent4>
      <a:accent5>
        <a:srgbClr val="C6401D"/>
      </a:accent5>
      <a:accent6>
        <a:srgbClr val="FFFFFF"/>
      </a:accent6>
      <a:hlink>
        <a:srgbClr val="005F9E"/>
      </a:hlink>
      <a:folHlink>
        <a:srgbClr val="800080"/>
      </a:folHlink>
    </a:clrScheme>
    <a:fontScheme name="MITRE Corporate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extLst>
    <a:ext uri="{05A4C25C-085E-4340-85A3-A5531E510DB2}">
      <thm15:themeFamily xmlns:thm15="http://schemas.microsoft.com/office/thememl/2012/main" name="Presentation1" id="{4713BC55-B2D8-4A78-8B39-88A80C091AED}" vid="{ABAA4020-6758-44B9-B966-3DA615C1CC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MITRE Work" ma:contentTypeID="0x0101001EAE5F8AE92E0443B0635AEF5BFC9F76004C6CC03BF5DC804FBBC33E4E55C06EE9" ma:contentTypeVersion="6" ma:contentTypeDescription="Materials and documents that contain MITRE authored content and other content directly attributable to MITRE and its work" ma:contentTypeScope="" ma:versionID="4ad27c3cbde4a5e69cf872f973dbc972">
  <xsd:schema xmlns:xsd="http://www.w3.org/2001/XMLSchema" xmlns:xs="http://www.w3.org/2001/XMLSchema" xmlns:p="http://schemas.microsoft.com/office/2006/metadata/properties" xmlns:ns1="http://schemas.microsoft.com/sharepoint/v3" xmlns:ns2="http://schemas.microsoft.com/sharepoint/v3/fields" xmlns:ns3="45d44e74-5c87-4253-a1a6-fb7a2a9835a8" xmlns:ns4="http://schemas.microsoft.com/sharepoint/v4" xmlns:ns5="d6dad062-3ecc-4c2a-98eb-3d03c2389ab6" targetNamespace="http://schemas.microsoft.com/office/2006/metadata/properties" ma:root="true" ma:fieldsID="8c7f8a686deeddaa67bf50c4d10033f6" ns1:_="" ns2:_="" ns3:_="" ns4:_="" ns5:_="">
    <xsd:import namespace="http://schemas.microsoft.com/sharepoint/v3"/>
    <xsd:import namespace="http://schemas.microsoft.com/sharepoint/v3/fields"/>
    <xsd:import namespace="45d44e74-5c87-4253-a1a6-fb7a2a9835a8"/>
    <xsd:import namespace="http://schemas.microsoft.com/sharepoint/v4"/>
    <xsd:import namespace="d6dad062-3ecc-4c2a-98eb-3d03c2389ab6"/>
    <xsd:element name="properties">
      <xsd:complexType>
        <xsd:sequence>
          <xsd:element name="documentManagement">
            <xsd:complexType>
              <xsd:all>
                <xsd:element ref="ns2:_Contributor" minOccurs="0"/>
                <xsd:element ref="ns1:MITRE_x0020_Sensitivity"/>
                <xsd:element ref="ns1:Release_x0020_Statement"/>
                <xsd:element ref="ns3:DocType" minOccurs="0"/>
                <xsd:element ref="ns3:SortOrder" minOccurs="0"/>
                <xsd:element ref="ns3:Site_x0020_Page" minOccurs="0"/>
                <xsd:element ref="ns4:IconOverlay" minOccurs="0"/>
                <xsd:element ref="ns5:SharedWithUsers" minOccurs="0"/>
                <xsd:element ref="ns3: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MITRE_x0020_Sensitivity" ma:index="10" ma:displayName="Sensitivity" ma:default="Internal MITRE Information" ma:internalName="MITRE_x0020_Sensitivity">
      <xsd:simpleType>
        <xsd:restriction base="dms:Choice">
          <xsd:enumeration value="Public Information"/>
          <xsd:enumeration value="Internal MITRE Information"/>
          <xsd:enumeration value="Sensitive Information"/>
          <xsd:enumeration value="Highly Sensitive Information"/>
        </xsd:restriction>
      </xsd:simpleType>
    </xsd:element>
    <xsd:element name="Release_x0020_Statement" ma:index="11" ma:displayName="Release Statement" ma:default="For Internal MITRE Use" ma:internalName="Release_x0020_Statement">
      <xsd:simpleType>
        <xsd:union memberTypes="dms:Text">
          <xsd:simpleType>
            <xsd:restriction base="dms:Choice">
              <xsd:enumeration value="Approved for Public Release"/>
              <xsd:enumeration value="For Internal MITRE Use"/>
              <xsd:enumeration value="For Release to All Sponsors"/>
              <xsd:enumeration value="For Limited Internal MITRE Use"/>
              <xsd:enumeration value="For Limited External Release"/>
              <xsd:enumeration value="Privileged: Sensitive Personal Information"/>
              <xsd:enumeration value="MITRE Proprietary"/>
              <xsd:enumeration value="Source Selection Sensitive"/>
              <xsd:enumeration value="Restricted: Highly Sensitive Personal Information"/>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ntributor" ma:index="9" nillable="true" ma:displayName="Contributor" ma:description="One or more people or organizations that contributed to this resource" ma:internalName="_Contributor">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5d44e74-5c87-4253-a1a6-fb7a2a9835a8" elementFormDefault="qualified">
    <xsd:import namespace="http://schemas.microsoft.com/office/2006/documentManagement/types"/>
    <xsd:import namespace="http://schemas.microsoft.com/office/infopath/2007/PartnerControls"/>
    <xsd:element name="DocType" ma:index="12" nillable="true" ma:displayName="DocType" ma:format="Dropdown" ma:internalName="DocType">
      <xsd:simpleType>
        <xsd:restriction base="dms:Choice">
          <xsd:enumeration value="Board of Trustee Bio"/>
          <xsd:enumeration value="Corp. Org Chart"/>
          <xsd:enumeration value="Executive Bio"/>
          <xsd:enumeration value="Event Planning"/>
          <xsd:enumeration value="MPG Reference"/>
          <xsd:enumeration value="Template"/>
          <xsd:enumeration value="Other"/>
          <xsd:enumeration value="How-Tos"/>
          <xsd:enumeration value="BOT Program Highlights"/>
        </xsd:restriction>
      </xsd:simpleType>
    </xsd:element>
    <xsd:element name="SortOrder" ma:index="13" nillable="true" ma:displayName="SortOrder" ma:decimals="1" ma:internalName="SortOrder" ma:percentage="FALSE">
      <xsd:simpleType>
        <xsd:restriction base="dms:Number"/>
      </xsd:simpleType>
    </xsd:element>
    <xsd:element name="Site_x0020_Page" ma:index="14" nillable="true" ma:displayName="Site Pages" ma:description="On which pages of this site should this page appear as a &quot;related resource&quot; on the right." ma:list="{b7793db3-9feb-473e-8d7c-24c256e016ac}" ma:internalName="Site_x0020_Page" ma:showField="Title">
      <xsd:complexType>
        <xsd:complexContent>
          <xsd:extension base="dms:MultiChoiceLookup">
            <xsd:sequence>
              <xsd:element name="Value" type="dms:Lookup" maxOccurs="unbounded" minOccurs="0" nillable="true"/>
            </xsd:sequence>
          </xsd:extension>
        </xsd:complexContent>
      </xsd:complexType>
    </xsd:element>
    <xsd:element name="Date" ma:index="19" nillable="true" ma:displayName="Date" ma:description="Document date if applicabl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5" nillable="true" ma:displayName="IconOverlay" ma:hidden="true" ma:internalName="IconOverlay"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6dad062-3ecc-4c2a-98eb-3d03c2389ab6" elementFormDefault="qualified">
    <xsd:import namespace="http://schemas.microsoft.com/office/2006/documentManagement/types"/>
    <xsd:import namespace="http://schemas.microsoft.com/office/infopath/2007/PartnerControls"/>
    <xsd:element name="SharedWithUsers" ma:index="1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8" ma:displayName="Author"/>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customXsn xmlns="http://schemas.microsoft.com/office/2006/metadata/customXsn">
  <xsnLocation/>
  <cached>True</cached>
  <openByDefault>True</openByDefault>
  <xsnScope/>
</customXsn>
</file>

<file path=customXml/item4.xml><?xml version="1.0" encoding="utf-8"?>
<p:properties xmlns:p="http://schemas.microsoft.com/office/2006/metadata/properties" xmlns:xsi="http://www.w3.org/2001/XMLSchema-instance" xmlns:pc="http://schemas.microsoft.com/office/infopath/2007/PartnerControls">
  <documentManagement>
    <MITRE_x0020_Sensitivity xmlns="http://schemas.microsoft.com/sharepoint/v3">Internal MITRE Information</MITRE_x0020_Sensitivity>
    <IconOverlay xmlns="http://schemas.microsoft.com/sharepoint/v4" xsi:nil="true"/>
    <_Contributor xmlns="http://schemas.microsoft.com/sharepoint/v3/fields" xsi:nil="true"/>
    <Release_x0020_Statement xmlns="http://schemas.microsoft.com/sharepoint/v3">For Internal MITRE Use</Release_x0020_Statement>
    <DocType xmlns="45d44e74-5c87-4253-a1a6-fb7a2a9835a8">Template</DocType>
    <Site_x0020_Page xmlns="45d44e74-5c87-4253-a1a6-fb7a2a9835a8">
      <Value>47</Value>
    </Site_x0020_Page>
    <SortOrder xmlns="45d44e74-5c87-4253-a1a6-fb7a2a9835a8">3</SortOrder>
    <Date xmlns="45d44e74-5c87-4253-a1a6-fb7a2a9835a8">2017-04-09T04:00:00+00:00</Date>
  </documentManagement>
</p:properties>
</file>

<file path=customXml/itemProps1.xml><?xml version="1.0" encoding="utf-8"?>
<ds:datastoreItem xmlns:ds="http://schemas.openxmlformats.org/officeDocument/2006/customXml" ds:itemID="{7C2F6CF8-2CFA-41A2-8EAC-4F6DCA2F109F}">
  <ds:schemaRefs>
    <ds:schemaRef ds:uri="http://schemas.microsoft.com/sharepoint/v3/contenttype/forms"/>
  </ds:schemaRefs>
</ds:datastoreItem>
</file>

<file path=customXml/itemProps2.xml><?xml version="1.0" encoding="utf-8"?>
<ds:datastoreItem xmlns:ds="http://schemas.openxmlformats.org/officeDocument/2006/customXml" ds:itemID="{B671A4D8-60A0-4AA2-A535-46B084E1EF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sharepoint/v3/fields"/>
    <ds:schemaRef ds:uri="45d44e74-5c87-4253-a1a6-fb7a2a9835a8"/>
    <ds:schemaRef ds:uri="http://schemas.microsoft.com/sharepoint/v4"/>
    <ds:schemaRef ds:uri="d6dad062-3ecc-4c2a-98eb-3d03c2389a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CED283-CF8D-4385-8B32-7F30F688D45C}">
  <ds:schemaRefs>
    <ds:schemaRef ds:uri="http://schemas.microsoft.com/office/2006/metadata/customXsn"/>
  </ds:schemaRefs>
</ds:datastoreItem>
</file>

<file path=customXml/itemProps4.xml><?xml version="1.0" encoding="utf-8"?>
<ds:datastoreItem xmlns:ds="http://schemas.openxmlformats.org/officeDocument/2006/customXml" ds:itemID="{BE149EB5-F1DC-4579-844A-2EC0C9AD93A9}">
  <ds:schemaRefs>
    <ds:schemaRef ds:uri="http://schemas.microsoft.com/office/2006/metadata/properties"/>
    <ds:schemaRef ds:uri="d6dad062-3ecc-4c2a-98eb-3d03c2389ab6"/>
    <ds:schemaRef ds:uri="http://purl.org/dc/terms/"/>
    <ds:schemaRef ds:uri="http://schemas.microsoft.com/sharepoint/v4"/>
    <ds:schemaRef ds:uri="http://schemas.microsoft.com/sharepoint/v3/fields"/>
    <ds:schemaRef ds:uri="http://schemas.microsoft.com/office/2006/documentManagement/types"/>
    <ds:schemaRef ds:uri="45d44e74-5c87-4253-a1a6-fb7a2a9835a8"/>
    <ds:schemaRef ds:uri="http://www.w3.org/XML/1998/namespace"/>
    <ds:schemaRef ds:uri="http://schemas.microsoft.com/office/infopath/2007/PartnerControls"/>
    <ds:schemaRef ds:uri="http://purl.org/dc/elements/1.1/"/>
    <ds:schemaRef ds:uri="http://schemas.openxmlformats.org/package/2006/metadata/core-properties"/>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MITRE_Briefing_Template_4x3</Template>
  <TotalTime>15218</TotalTime>
  <Words>1852</Words>
  <Application>Microsoft Office PowerPoint</Application>
  <PresentationFormat>On-screen Show (4:3)</PresentationFormat>
  <Paragraphs>238</Paragraphs>
  <Slides>20</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30" baseType="lpstr">
      <vt:lpstr>Arial</vt:lpstr>
      <vt:lpstr>Calibri</vt:lpstr>
      <vt:lpstr>Courier</vt:lpstr>
      <vt:lpstr>Helvetica LT Std</vt:lpstr>
      <vt:lpstr>Tahoma</vt:lpstr>
      <vt:lpstr>Times</vt:lpstr>
      <vt:lpstr>Times New Roman</vt:lpstr>
      <vt:lpstr>Wingdings</vt:lpstr>
      <vt:lpstr>mitrebriefing</vt:lpstr>
      <vt:lpstr>Equation</vt:lpstr>
      <vt:lpstr>Building Trees and Hacking Communications – QIS at MITRE</vt:lpstr>
      <vt:lpstr>MITRE</vt:lpstr>
      <vt:lpstr>MITRE</vt:lpstr>
      <vt:lpstr>Physical Sciences, Nanosystems, and Quantum Group</vt:lpstr>
      <vt:lpstr>Tree Clusters</vt:lpstr>
      <vt:lpstr>What is a Cluster-State?</vt:lpstr>
      <vt:lpstr>What is a Cluster-State?</vt:lpstr>
      <vt:lpstr>Cluster-Based Quantum Computation</vt:lpstr>
      <vt:lpstr>Loss Resistant Cluster States</vt:lpstr>
      <vt:lpstr>Cluster Equivalences</vt:lpstr>
      <vt:lpstr>Tree Cluster Construction</vt:lpstr>
      <vt:lpstr>Tree Cluster Construction</vt:lpstr>
      <vt:lpstr>Quantum Hacking</vt:lpstr>
      <vt:lpstr>Imperfect QKD creates vulnerabilities</vt:lpstr>
      <vt:lpstr>Sample list of known QKD attack vectors</vt:lpstr>
      <vt:lpstr>Backflash from imperfect detectors</vt:lpstr>
      <vt:lpstr>Photon number splitting attack</vt:lpstr>
      <vt:lpstr>Trojan horse attacks</vt:lpstr>
      <vt:lpstr>Current Areas of Interest</vt:lpstr>
      <vt:lpstr>PowerPoint Presentation</vt:lpstr>
    </vt:vector>
  </TitlesOfParts>
  <Company>The MITRE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Quantum Algorithms</dc:title>
  <dc:creator>Weinstein, Yaakov S.;Rodenburg, Brandon</dc:creator>
  <cp:keywords>Quantum Computing</cp:keywords>
  <dc:description>For internal MITRE use</dc:description>
  <cp:lastModifiedBy>Weinstein, Yaakov S.</cp:lastModifiedBy>
  <cp:revision>327</cp:revision>
  <dcterms:created xsi:type="dcterms:W3CDTF">2018-10-09T14:30:12Z</dcterms:created>
  <dcterms:modified xsi:type="dcterms:W3CDTF">2020-02-09T03:10:54Z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0x0101001EAE5F8AE92E0443B0635AEF5BFC9F76004C6CC03BF5DC804FBBC33E4E55C06EE9</vt:lpwstr>
  </property>
  <property fmtid="{D5CDD505-2E9C-101B-9397-08002B2CF9AE}" pid="3" name="Order">
    <vt:r8>27900</vt:r8>
  </property>
  <property fmtid="{D5CDD505-2E9C-101B-9397-08002B2CF9AE}" pid="4" name="URL">
    <vt:lpwstr/>
  </property>
  <property fmtid="{D5CDD505-2E9C-101B-9397-08002B2CF9AE}" pid="5" name="xd_ProgID">
    <vt:lpwstr/>
  </property>
  <property fmtid="{D5CDD505-2E9C-101B-9397-08002B2CF9AE}" pid="6" name="Date">
    <vt:filetime>2017-01-01T05:00:00Z</vt:filetime>
  </property>
  <property fmtid="{D5CDD505-2E9C-101B-9397-08002B2CF9AE}" pid="7" name="_SourceUrl">
    <vt:lpwstr/>
  </property>
  <property fmtid="{D5CDD505-2E9C-101B-9397-08002B2CF9AE}" pid="8" name="_SharedFileIndex">
    <vt:lpwstr/>
  </property>
  <property fmtid="{D5CDD505-2E9C-101B-9397-08002B2CF9AE}" pid="9" name="TemplateUrl">
    <vt:lpwstr/>
  </property>
  <property fmtid="{D5CDD505-2E9C-101B-9397-08002B2CF9AE}" pid="10" name="Date0">
    <vt:filetime>2017-01-01T05:00:00Z</vt:filetime>
  </property>
</Properties>
</file>